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256" r:id="rId2"/>
    <p:sldId id="315" r:id="rId3"/>
    <p:sldId id="321" r:id="rId4"/>
    <p:sldId id="316" r:id="rId5"/>
    <p:sldId id="317" r:id="rId6"/>
    <p:sldId id="318" r:id="rId7"/>
    <p:sldId id="322" r:id="rId8"/>
    <p:sldId id="319" r:id="rId9"/>
    <p:sldId id="320" r:id="rId10"/>
    <p:sldId id="257" r:id="rId11"/>
    <p:sldId id="258" r:id="rId12"/>
    <p:sldId id="271" r:id="rId13"/>
    <p:sldId id="272" r:id="rId14"/>
    <p:sldId id="262" r:id="rId15"/>
    <p:sldId id="275" r:id="rId16"/>
    <p:sldId id="260" r:id="rId17"/>
    <p:sldId id="276" r:id="rId18"/>
    <p:sldId id="277" r:id="rId19"/>
    <p:sldId id="278" r:id="rId20"/>
    <p:sldId id="282" r:id="rId21"/>
    <p:sldId id="281" r:id="rId22"/>
    <p:sldId id="279" r:id="rId23"/>
    <p:sldId id="283" r:id="rId24"/>
    <p:sldId id="284" r:id="rId25"/>
    <p:sldId id="285" r:id="rId26"/>
    <p:sldId id="280" r:id="rId27"/>
    <p:sldId id="323" r:id="rId28"/>
    <p:sldId id="287" r:id="rId29"/>
    <p:sldId id="310" r:id="rId30"/>
    <p:sldId id="266" r:id="rId31"/>
    <p:sldId id="292" r:id="rId32"/>
    <p:sldId id="293" r:id="rId33"/>
    <p:sldId id="289" r:id="rId34"/>
    <p:sldId id="296" r:id="rId35"/>
    <p:sldId id="311" r:id="rId36"/>
    <p:sldId id="313" r:id="rId37"/>
    <p:sldId id="288" r:id="rId38"/>
    <p:sldId id="300" r:id="rId39"/>
    <p:sldId id="299" r:id="rId40"/>
    <p:sldId id="298" r:id="rId41"/>
    <p:sldId id="295" r:id="rId42"/>
    <p:sldId id="294" r:id="rId43"/>
    <p:sldId id="303" r:id="rId44"/>
    <p:sldId id="302" r:id="rId45"/>
    <p:sldId id="308" r:id="rId46"/>
    <p:sldId id="309" r:id="rId47"/>
    <p:sldId id="301" r:id="rId48"/>
    <p:sldId id="306" r:id="rId49"/>
    <p:sldId id="307" r:id="rId50"/>
    <p:sldId id="305" r:id="rId51"/>
    <p:sldId id="304" r:id="rId52"/>
    <p:sldId id="325" r:id="rId53"/>
    <p:sldId id="324" r:id="rId54"/>
    <p:sldId id="326" r:id="rId55"/>
    <p:sldId id="314" r:id="rId56"/>
  </p:sldIdLst>
  <p:sldSz cx="9144000" cy="5143500" type="screen16x9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5C35"/>
    <a:srgbClr val="958C40"/>
    <a:srgbClr val="876152"/>
    <a:srgbClr val="427181"/>
    <a:srgbClr val="59923E"/>
    <a:srgbClr val="6B302B"/>
    <a:srgbClr val="262A5A"/>
    <a:srgbClr val="83566B"/>
    <a:srgbClr val="7657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4660"/>
  </p:normalViewPr>
  <p:slideViewPr>
    <p:cSldViewPr>
      <p:cViewPr varScale="1">
        <p:scale>
          <a:sx n="141" d="100"/>
          <a:sy n="141" d="100"/>
        </p:scale>
        <p:origin x="180" y="4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12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DAA1CE-5068-42A5-B986-448A3B541681}" type="doc">
      <dgm:prSet loTypeId="urn:microsoft.com/office/officeart/2005/8/layout/hProcess7" loCatId="process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fr-FR"/>
        </a:p>
      </dgm:t>
    </dgm:pt>
    <dgm:pt modelId="{5AE1CEBD-00A3-48A9-AA83-CCF3FC35F52A}">
      <dgm:prSet phldrT="[Texte]"/>
      <dgm:spPr/>
      <dgm:t>
        <a:bodyPr/>
        <a:lstStyle/>
        <a:p>
          <a:r>
            <a:rPr lang="fr-FR" b="1" u="sng" dirty="0"/>
            <a:t>TD Méthodes Préparation</a:t>
          </a:r>
        </a:p>
      </dgm:t>
    </dgm:pt>
    <dgm:pt modelId="{312CA540-409C-489C-B321-F29F09861442}" type="parTrans" cxnId="{F661D8A0-A7AF-40F3-A76C-11AAE1BB2F81}">
      <dgm:prSet/>
      <dgm:spPr/>
      <dgm:t>
        <a:bodyPr/>
        <a:lstStyle/>
        <a:p>
          <a:endParaRPr lang="fr-FR"/>
        </a:p>
      </dgm:t>
    </dgm:pt>
    <dgm:pt modelId="{0A98AF33-903E-4821-9A46-2E358490A32D}" type="sibTrans" cxnId="{F661D8A0-A7AF-40F3-A76C-11AAE1BB2F81}">
      <dgm:prSet/>
      <dgm:spPr/>
      <dgm:t>
        <a:bodyPr/>
        <a:lstStyle/>
        <a:p>
          <a:endParaRPr lang="fr-FR"/>
        </a:p>
      </dgm:t>
    </dgm:pt>
    <dgm:pt modelId="{B3CCFB50-090C-468E-AC4A-09C4AA7A0036}">
      <dgm:prSet phldrT="[Texte]"/>
      <dgm:spPr/>
      <dgm:t>
        <a:bodyPr/>
        <a:lstStyle/>
        <a:p>
          <a:r>
            <a:rPr lang="fr-FR" dirty="0"/>
            <a:t>4x2h</a:t>
          </a:r>
        </a:p>
      </dgm:t>
    </dgm:pt>
    <dgm:pt modelId="{BBECAED1-7F3F-4E4C-B91F-D53BDD94BA84}" type="parTrans" cxnId="{C634657C-D1CE-4DCE-8D9F-A991D2145A75}">
      <dgm:prSet/>
      <dgm:spPr/>
      <dgm:t>
        <a:bodyPr/>
        <a:lstStyle/>
        <a:p>
          <a:endParaRPr lang="fr-FR"/>
        </a:p>
      </dgm:t>
    </dgm:pt>
    <dgm:pt modelId="{BD3B6F96-C7F0-49A0-B1E2-421A0688BDAF}" type="sibTrans" cxnId="{C634657C-D1CE-4DCE-8D9F-A991D2145A75}">
      <dgm:prSet/>
      <dgm:spPr/>
      <dgm:t>
        <a:bodyPr/>
        <a:lstStyle/>
        <a:p>
          <a:endParaRPr lang="fr-FR"/>
        </a:p>
      </dgm:t>
    </dgm:pt>
    <dgm:pt modelId="{C054618F-7553-4867-97AD-E34F041BFE28}">
      <dgm:prSet phldrT="[Texte]"/>
      <dgm:spPr/>
      <dgm:t>
        <a:bodyPr/>
        <a:lstStyle/>
        <a:p>
          <a:r>
            <a:rPr lang="fr-FR" dirty="0"/>
            <a:t>En groupe TD</a:t>
          </a:r>
        </a:p>
        <a:p>
          <a:r>
            <a:rPr lang="fr-FR" dirty="0"/>
            <a:t>Spécificités réalisation outillage</a:t>
          </a:r>
        </a:p>
      </dgm:t>
    </dgm:pt>
    <dgm:pt modelId="{B08FF52E-5811-4272-9036-AEB5DA2577DF}" type="parTrans" cxnId="{7747F966-099C-4C36-90FD-28C3C0ED8CE6}">
      <dgm:prSet/>
      <dgm:spPr/>
      <dgm:t>
        <a:bodyPr/>
        <a:lstStyle/>
        <a:p>
          <a:endParaRPr lang="fr-FR"/>
        </a:p>
      </dgm:t>
    </dgm:pt>
    <dgm:pt modelId="{0662B7F6-5459-4E45-9828-1F4F0BA02D69}" type="sibTrans" cxnId="{7747F966-099C-4C36-90FD-28C3C0ED8CE6}">
      <dgm:prSet/>
      <dgm:spPr/>
      <dgm:t>
        <a:bodyPr/>
        <a:lstStyle/>
        <a:p>
          <a:endParaRPr lang="fr-FR"/>
        </a:p>
      </dgm:t>
    </dgm:pt>
    <dgm:pt modelId="{7AFDAD60-9812-49D3-AB2B-E44949099741}">
      <dgm:prSet phldrT="[Texte]"/>
      <dgm:spPr/>
      <dgm:t>
        <a:bodyPr/>
        <a:lstStyle/>
        <a:p>
          <a:r>
            <a:rPr lang="fr-FR" b="1" u="sng" dirty="0"/>
            <a:t>TP Production</a:t>
          </a:r>
        </a:p>
      </dgm:t>
    </dgm:pt>
    <dgm:pt modelId="{713F6CBB-9EC4-4B83-80CD-F7E4919EFD23}" type="parTrans" cxnId="{865F7E31-3571-4C62-A8AC-EB1CA3B26D36}">
      <dgm:prSet/>
      <dgm:spPr/>
      <dgm:t>
        <a:bodyPr/>
        <a:lstStyle/>
        <a:p>
          <a:endParaRPr lang="fr-FR"/>
        </a:p>
      </dgm:t>
    </dgm:pt>
    <dgm:pt modelId="{EC8F9326-6C2D-4816-B338-0FDAF83C133C}" type="sibTrans" cxnId="{865F7E31-3571-4C62-A8AC-EB1CA3B26D36}">
      <dgm:prSet/>
      <dgm:spPr/>
      <dgm:t>
        <a:bodyPr/>
        <a:lstStyle/>
        <a:p>
          <a:endParaRPr lang="fr-FR"/>
        </a:p>
      </dgm:t>
    </dgm:pt>
    <dgm:pt modelId="{CBCC79A8-C6FE-424C-B346-B2185CABB9E3}">
      <dgm:prSet phldrT="[Texte]"/>
      <dgm:spPr/>
      <dgm:t>
        <a:bodyPr/>
        <a:lstStyle/>
        <a:p>
          <a:r>
            <a:rPr lang="fr-FR" dirty="0"/>
            <a:t>7x4h</a:t>
          </a:r>
        </a:p>
      </dgm:t>
    </dgm:pt>
    <dgm:pt modelId="{F41DBBEE-479E-4639-BE27-06EBEE07AFE0}" type="parTrans" cxnId="{AF30C292-A5C6-42B8-A84C-10E64546EEB1}">
      <dgm:prSet/>
      <dgm:spPr/>
      <dgm:t>
        <a:bodyPr/>
        <a:lstStyle/>
        <a:p>
          <a:endParaRPr lang="fr-FR"/>
        </a:p>
      </dgm:t>
    </dgm:pt>
    <dgm:pt modelId="{4E7B75D9-B5CC-4A25-BC82-14951BC4DB15}" type="sibTrans" cxnId="{AF30C292-A5C6-42B8-A84C-10E64546EEB1}">
      <dgm:prSet/>
      <dgm:spPr/>
      <dgm:t>
        <a:bodyPr/>
        <a:lstStyle/>
        <a:p>
          <a:endParaRPr lang="fr-FR"/>
        </a:p>
      </dgm:t>
    </dgm:pt>
    <dgm:pt modelId="{1C00981A-49DA-422E-9EC0-D57EBC86B320}">
      <dgm:prSet phldrT="[Texte]"/>
      <dgm:spPr/>
      <dgm:t>
        <a:bodyPr/>
        <a:lstStyle/>
        <a:p>
          <a:r>
            <a:rPr lang="fr-FR" dirty="0"/>
            <a:t>En groupe TP (12-14 étudiants)</a:t>
          </a:r>
        </a:p>
      </dgm:t>
    </dgm:pt>
    <dgm:pt modelId="{0448AE85-1AB0-40D6-9912-21C710BAEF20}" type="parTrans" cxnId="{B90E52F9-1860-4F81-A900-B4E16BB9F7BE}">
      <dgm:prSet/>
      <dgm:spPr/>
      <dgm:t>
        <a:bodyPr/>
        <a:lstStyle/>
        <a:p>
          <a:endParaRPr lang="fr-FR"/>
        </a:p>
      </dgm:t>
    </dgm:pt>
    <dgm:pt modelId="{1D8740E1-B16F-4AF8-8D74-FEDE1C3CA975}" type="sibTrans" cxnId="{B90E52F9-1860-4F81-A900-B4E16BB9F7BE}">
      <dgm:prSet/>
      <dgm:spPr/>
      <dgm:t>
        <a:bodyPr/>
        <a:lstStyle/>
        <a:p>
          <a:endParaRPr lang="fr-FR"/>
        </a:p>
      </dgm:t>
    </dgm:pt>
    <dgm:pt modelId="{F98B14D6-D17C-4997-9181-2AA8EC3D4B6F}">
      <dgm:prSet phldrT="[Texte]"/>
      <dgm:spPr/>
      <dgm:t>
        <a:bodyPr/>
        <a:lstStyle/>
        <a:p>
          <a:r>
            <a:rPr lang="fr-FR" b="1" u="sng" dirty="0"/>
            <a:t>Évaluation</a:t>
          </a:r>
        </a:p>
      </dgm:t>
    </dgm:pt>
    <dgm:pt modelId="{1B30800A-648D-4C32-9E19-20C37B21D92A}" type="parTrans" cxnId="{AA7B1316-CB99-479E-9DB9-81D836430456}">
      <dgm:prSet/>
      <dgm:spPr/>
      <dgm:t>
        <a:bodyPr/>
        <a:lstStyle/>
        <a:p>
          <a:endParaRPr lang="fr-FR"/>
        </a:p>
      </dgm:t>
    </dgm:pt>
    <dgm:pt modelId="{3902A766-B19A-4DF4-A8B3-F96720793753}" type="sibTrans" cxnId="{AA7B1316-CB99-479E-9DB9-81D836430456}">
      <dgm:prSet/>
      <dgm:spPr/>
      <dgm:t>
        <a:bodyPr/>
        <a:lstStyle/>
        <a:p>
          <a:endParaRPr lang="fr-FR"/>
        </a:p>
      </dgm:t>
    </dgm:pt>
    <dgm:pt modelId="{BA433072-1633-401D-A7F1-C31B7881708B}">
      <dgm:prSet phldrT="[Texte]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fr-FR" dirty="0"/>
            <a:t>-Compte rendu de la réalisation du moule pour chaque pièce</a:t>
          </a:r>
        </a:p>
      </dgm:t>
    </dgm:pt>
    <dgm:pt modelId="{412EFA9B-FA76-4E03-BC06-10BE36ED399D}" type="parTrans" cxnId="{FBA76A6D-3224-4926-A4A2-9DF76CE33B46}">
      <dgm:prSet/>
      <dgm:spPr/>
      <dgm:t>
        <a:bodyPr/>
        <a:lstStyle/>
        <a:p>
          <a:endParaRPr lang="fr-FR"/>
        </a:p>
      </dgm:t>
    </dgm:pt>
    <dgm:pt modelId="{F9B5195F-2C77-4714-A666-724AAAE3C8E6}" type="sibTrans" cxnId="{FBA76A6D-3224-4926-A4A2-9DF76CE33B46}">
      <dgm:prSet/>
      <dgm:spPr/>
      <dgm:t>
        <a:bodyPr/>
        <a:lstStyle/>
        <a:p>
          <a:endParaRPr lang="fr-FR"/>
        </a:p>
      </dgm:t>
    </dgm:pt>
    <dgm:pt modelId="{BB36547E-F58A-4423-8189-B29DDC490A88}">
      <dgm:prSet phldrT="[Texte]"/>
      <dgm:spPr/>
      <dgm:t>
        <a:bodyPr/>
        <a:lstStyle/>
        <a:p>
          <a:r>
            <a:rPr lang="fr-FR" dirty="0"/>
            <a:t>Études des gammes de réalisation</a:t>
          </a:r>
        </a:p>
        <a:p>
          <a:r>
            <a:rPr lang="fr-FR" dirty="0"/>
            <a:t>Choix des procédés et des machines</a:t>
          </a:r>
        </a:p>
        <a:p>
          <a:r>
            <a:rPr lang="fr-FR" dirty="0"/>
            <a:t>Évaluation des besoins spécifiques de réalisation</a:t>
          </a:r>
        </a:p>
        <a:p>
          <a:r>
            <a:rPr lang="fr-FR" dirty="0"/>
            <a:t>Stratégies d’usinage</a:t>
          </a:r>
        </a:p>
        <a:p>
          <a:r>
            <a:rPr lang="fr-FR" dirty="0"/>
            <a:t>Planification</a:t>
          </a:r>
        </a:p>
        <a:p>
          <a:r>
            <a:rPr lang="fr-FR" dirty="0"/>
            <a:t>Répartition des taches</a:t>
          </a:r>
        </a:p>
      </dgm:t>
    </dgm:pt>
    <dgm:pt modelId="{6B74183F-0C15-4F77-9741-284A3EE13643}" type="parTrans" cxnId="{1049AAAC-1A9B-4423-AC89-66FA97A1DDF9}">
      <dgm:prSet/>
      <dgm:spPr/>
      <dgm:t>
        <a:bodyPr/>
        <a:lstStyle/>
        <a:p>
          <a:endParaRPr lang="fr-FR"/>
        </a:p>
      </dgm:t>
    </dgm:pt>
    <dgm:pt modelId="{098C0438-D8AD-4F4F-8D12-4C9A785A3F98}" type="sibTrans" cxnId="{1049AAAC-1A9B-4423-AC89-66FA97A1DDF9}">
      <dgm:prSet/>
      <dgm:spPr/>
      <dgm:t>
        <a:bodyPr/>
        <a:lstStyle/>
        <a:p>
          <a:endParaRPr lang="fr-FR"/>
        </a:p>
      </dgm:t>
    </dgm:pt>
    <dgm:pt modelId="{E1D7948B-777D-4D7E-8C21-A9214E2BC8A4}">
      <dgm:prSet phldrT="[Texte]"/>
      <dgm:spPr/>
      <dgm:t>
        <a:bodyPr/>
        <a:lstStyle/>
        <a:p>
          <a:r>
            <a:rPr lang="fr-FR" dirty="0"/>
            <a:t>Choix des outils</a:t>
          </a:r>
        </a:p>
        <a:p>
          <a:r>
            <a:rPr lang="fr-FR" dirty="0"/>
            <a:t>Choix des types d’opération</a:t>
          </a:r>
        </a:p>
        <a:p>
          <a:r>
            <a:rPr lang="fr-FR" dirty="0"/>
            <a:t>Définition des MIP MAP</a:t>
          </a:r>
        </a:p>
        <a:p>
          <a:r>
            <a:rPr lang="fr-FR" dirty="0"/>
            <a:t>Choix des conditions de coupe</a:t>
          </a:r>
        </a:p>
      </dgm:t>
    </dgm:pt>
    <dgm:pt modelId="{50AD8D1D-CAFA-44DE-8669-C2A345AE60B7}" type="parTrans" cxnId="{7875F505-C05C-439C-9469-39D012387762}">
      <dgm:prSet/>
      <dgm:spPr/>
      <dgm:t>
        <a:bodyPr/>
        <a:lstStyle/>
        <a:p>
          <a:endParaRPr lang="fr-FR"/>
        </a:p>
      </dgm:t>
    </dgm:pt>
    <dgm:pt modelId="{95D5E9AA-F9B6-4A05-AFD8-E64682113FF9}" type="sibTrans" cxnId="{7875F505-C05C-439C-9469-39D012387762}">
      <dgm:prSet/>
      <dgm:spPr/>
      <dgm:t>
        <a:bodyPr/>
        <a:lstStyle/>
        <a:p>
          <a:endParaRPr lang="fr-FR"/>
        </a:p>
      </dgm:t>
    </dgm:pt>
    <dgm:pt modelId="{A29D7F7E-ACFA-4D75-A182-32F5E4ABD684}">
      <dgm:prSet phldrT="[Texte]"/>
      <dgm:spPr/>
      <dgm:t>
        <a:bodyPr/>
        <a:lstStyle/>
        <a:p>
          <a:r>
            <a:rPr lang="fr-FR" dirty="0"/>
            <a:t>Réalisation des contrats de phase</a:t>
          </a:r>
        </a:p>
        <a:p>
          <a:r>
            <a:rPr lang="fr-FR" dirty="0"/>
            <a:t>Réalisation de l’ensemble</a:t>
          </a:r>
        </a:p>
        <a:p>
          <a:r>
            <a:rPr lang="fr-FR" dirty="0"/>
            <a:t>Mise en œuvre et contrôle</a:t>
          </a:r>
        </a:p>
        <a:p>
          <a:r>
            <a:rPr lang="fr-FR" dirty="0"/>
            <a:t>FAO réalisées avant le TP selon planning (attention certaines séances sont très proches…)</a:t>
          </a:r>
        </a:p>
        <a:p>
          <a:r>
            <a:rPr lang="fr-FR" b="1" dirty="0">
              <a:solidFill>
                <a:srgbClr val="FFFF00"/>
              </a:solidFill>
            </a:rPr>
            <a:t>Pas d’usinage hors des séances sauf érosion (réservation machine…)</a:t>
          </a:r>
        </a:p>
        <a:p>
          <a:r>
            <a:rPr lang="fr-FR" b="1" dirty="0">
              <a:solidFill>
                <a:srgbClr val="FFFF00"/>
              </a:solidFill>
            </a:rPr>
            <a:t>Contrats de phase faits avant usinage</a:t>
          </a:r>
        </a:p>
      </dgm:t>
    </dgm:pt>
    <dgm:pt modelId="{4845E7DB-43DC-4A8C-84A6-589ED1ADB8CF}" type="parTrans" cxnId="{209A6099-176C-4F18-AC6F-C2C400406351}">
      <dgm:prSet/>
      <dgm:spPr/>
      <dgm:t>
        <a:bodyPr/>
        <a:lstStyle/>
        <a:p>
          <a:endParaRPr lang="fr-FR"/>
        </a:p>
      </dgm:t>
    </dgm:pt>
    <dgm:pt modelId="{79B50BE5-F0F4-4CE3-A335-E90F7B2A5386}" type="sibTrans" cxnId="{209A6099-176C-4F18-AC6F-C2C400406351}">
      <dgm:prSet/>
      <dgm:spPr/>
      <dgm:t>
        <a:bodyPr/>
        <a:lstStyle/>
        <a:p>
          <a:endParaRPr lang="fr-FR"/>
        </a:p>
      </dgm:t>
    </dgm:pt>
    <dgm:pt modelId="{050CF3A4-093D-4972-89C1-C0079A4768D6}">
      <dgm:prSet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fr-FR" dirty="0"/>
            <a:t>-Justification de la gamme de réalisation</a:t>
          </a:r>
        </a:p>
        <a:p>
          <a:pPr>
            <a:buFont typeface="Arial" panose="020B0604020202020204" pitchFamily="34" charset="0"/>
            <a:buNone/>
          </a:pPr>
          <a:r>
            <a:rPr lang="fr-FR" dirty="0"/>
            <a:t>-Gamme de réalisation</a:t>
          </a:r>
        </a:p>
      </dgm:t>
    </dgm:pt>
    <dgm:pt modelId="{C02889DD-B114-4D1D-929C-72700A79FC02}" type="parTrans" cxnId="{32E29F83-8EE7-4461-BEA6-E36137EF5C99}">
      <dgm:prSet/>
      <dgm:spPr/>
      <dgm:t>
        <a:bodyPr/>
        <a:lstStyle/>
        <a:p>
          <a:endParaRPr lang="fr-FR"/>
        </a:p>
      </dgm:t>
    </dgm:pt>
    <dgm:pt modelId="{F0B57515-F458-4059-9AF1-55956BEBBD4B}" type="sibTrans" cxnId="{32E29F83-8EE7-4461-BEA6-E36137EF5C99}">
      <dgm:prSet/>
      <dgm:spPr/>
      <dgm:t>
        <a:bodyPr/>
        <a:lstStyle/>
        <a:p>
          <a:endParaRPr lang="fr-FR"/>
        </a:p>
      </dgm:t>
    </dgm:pt>
    <dgm:pt modelId="{99DE89FF-7945-49CF-AAC8-CBCF656CA55F}">
      <dgm:prSet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fr-FR" dirty="0"/>
            <a:t>-Justification de vos choix de mise en position et de maintien en position</a:t>
          </a:r>
        </a:p>
      </dgm:t>
    </dgm:pt>
    <dgm:pt modelId="{14584BCB-9C7E-4319-B549-630A12184EF0}" type="parTrans" cxnId="{6E9CBF4E-CB49-455F-A1B0-C34477465AF3}">
      <dgm:prSet/>
      <dgm:spPr/>
      <dgm:t>
        <a:bodyPr/>
        <a:lstStyle/>
        <a:p>
          <a:endParaRPr lang="fr-FR"/>
        </a:p>
      </dgm:t>
    </dgm:pt>
    <dgm:pt modelId="{A5F6DE84-EAEA-4919-9570-1DF1F5D5E402}" type="sibTrans" cxnId="{6E9CBF4E-CB49-455F-A1B0-C34477465AF3}">
      <dgm:prSet/>
      <dgm:spPr/>
      <dgm:t>
        <a:bodyPr/>
        <a:lstStyle/>
        <a:p>
          <a:endParaRPr lang="fr-FR"/>
        </a:p>
      </dgm:t>
    </dgm:pt>
    <dgm:pt modelId="{523AB108-D3E0-4612-A737-9996A2AAA299}">
      <dgm:prSet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fr-FR" dirty="0"/>
            <a:t>-Justification de la position des origines programme</a:t>
          </a:r>
        </a:p>
      </dgm:t>
    </dgm:pt>
    <dgm:pt modelId="{049556B6-9FA5-49C8-B14F-8BBE83321677}" type="parTrans" cxnId="{EDA0D466-4FE3-44C2-86B9-E31F997B7CEC}">
      <dgm:prSet/>
      <dgm:spPr/>
      <dgm:t>
        <a:bodyPr/>
        <a:lstStyle/>
        <a:p>
          <a:endParaRPr lang="fr-FR"/>
        </a:p>
      </dgm:t>
    </dgm:pt>
    <dgm:pt modelId="{10B4D67A-C273-4071-AFD9-00DDA80CF28A}" type="sibTrans" cxnId="{EDA0D466-4FE3-44C2-86B9-E31F997B7CEC}">
      <dgm:prSet/>
      <dgm:spPr/>
      <dgm:t>
        <a:bodyPr/>
        <a:lstStyle/>
        <a:p>
          <a:endParaRPr lang="fr-FR"/>
        </a:p>
      </dgm:t>
    </dgm:pt>
    <dgm:pt modelId="{43FB8DB8-29F1-4934-8F23-C91543272D7E}">
      <dgm:prSet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fr-FR" dirty="0"/>
            <a:t>-Justification du choix des outils utilisés</a:t>
          </a:r>
        </a:p>
      </dgm:t>
    </dgm:pt>
    <dgm:pt modelId="{9F5A8597-6593-48C7-8244-D1D802EF3B5E}" type="parTrans" cxnId="{195B0675-B1CB-4B03-B7C5-B883123F855E}">
      <dgm:prSet/>
      <dgm:spPr/>
      <dgm:t>
        <a:bodyPr/>
        <a:lstStyle/>
        <a:p>
          <a:endParaRPr lang="fr-FR"/>
        </a:p>
      </dgm:t>
    </dgm:pt>
    <dgm:pt modelId="{F1AFBCA9-1C9A-4FB2-8185-6CBDD9FCA79C}" type="sibTrans" cxnId="{195B0675-B1CB-4B03-B7C5-B883123F855E}">
      <dgm:prSet/>
      <dgm:spPr/>
      <dgm:t>
        <a:bodyPr/>
        <a:lstStyle/>
        <a:p>
          <a:endParaRPr lang="fr-FR"/>
        </a:p>
      </dgm:t>
    </dgm:pt>
    <dgm:pt modelId="{5748F01D-CAD2-4929-9EC2-A7AC6514BC2C}">
      <dgm:prSet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fr-FR" dirty="0"/>
            <a:t>-Justification du choix des opérations et stratégies d'usinage</a:t>
          </a:r>
        </a:p>
        <a:p>
          <a:pPr>
            <a:buFont typeface="Arial" panose="020B0604020202020204" pitchFamily="34" charset="0"/>
            <a:buNone/>
          </a:pPr>
          <a:r>
            <a:rPr lang="fr-FR" dirty="0"/>
            <a:t>-Contrat de phase</a:t>
          </a:r>
        </a:p>
      </dgm:t>
    </dgm:pt>
    <dgm:pt modelId="{90D2D1AC-E9D4-4A04-80CB-B994D8A89984}" type="parTrans" cxnId="{AD9F54D2-DA64-44D4-B1C6-FDE97AF5A64B}">
      <dgm:prSet/>
      <dgm:spPr/>
      <dgm:t>
        <a:bodyPr/>
        <a:lstStyle/>
        <a:p>
          <a:endParaRPr lang="fr-FR"/>
        </a:p>
      </dgm:t>
    </dgm:pt>
    <dgm:pt modelId="{D04EF00B-0D0D-4D3C-B132-C0B89F06E264}" type="sibTrans" cxnId="{AD9F54D2-DA64-44D4-B1C6-FDE97AF5A64B}">
      <dgm:prSet/>
      <dgm:spPr/>
      <dgm:t>
        <a:bodyPr/>
        <a:lstStyle/>
        <a:p>
          <a:endParaRPr lang="fr-FR"/>
        </a:p>
      </dgm:t>
    </dgm:pt>
    <dgm:pt modelId="{59A82F58-C013-4E45-A241-BE4B1ADDE1EC}">
      <dgm:prSet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fr-FR" dirty="0"/>
            <a:t>-Contrôle des pièces</a:t>
          </a:r>
        </a:p>
      </dgm:t>
    </dgm:pt>
    <dgm:pt modelId="{77960007-FF79-4A15-A0B2-5135F9F7483E}" type="parTrans" cxnId="{6A97966E-5F83-40D7-8D1C-4B6A0A054619}">
      <dgm:prSet/>
      <dgm:spPr/>
      <dgm:t>
        <a:bodyPr/>
        <a:lstStyle/>
        <a:p>
          <a:endParaRPr lang="fr-FR"/>
        </a:p>
      </dgm:t>
    </dgm:pt>
    <dgm:pt modelId="{366EF712-C140-4992-9392-372197B98BF3}" type="sibTrans" cxnId="{6A97966E-5F83-40D7-8D1C-4B6A0A054619}">
      <dgm:prSet/>
      <dgm:spPr/>
      <dgm:t>
        <a:bodyPr/>
        <a:lstStyle/>
        <a:p>
          <a:endParaRPr lang="fr-FR"/>
        </a:p>
      </dgm:t>
    </dgm:pt>
    <dgm:pt modelId="{FBBA0914-0EEC-470B-AA39-5D05E2E1D67F}">
      <dgm:prSet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fr-FR" dirty="0"/>
            <a:t>-Conclusion critique des choix effectués, des améliorations possibles, etc...</a:t>
          </a:r>
        </a:p>
      </dgm:t>
    </dgm:pt>
    <dgm:pt modelId="{88B09268-E7AE-48DF-A144-A728D24ED37A}" type="parTrans" cxnId="{0D465E1C-D0F7-4391-8168-A8C2AC3A4807}">
      <dgm:prSet/>
      <dgm:spPr/>
      <dgm:t>
        <a:bodyPr/>
        <a:lstStyle/>
        <a:p>
          <a:endParaRPr lang="fr-FR"/>
        </a:p>
      </dgm:t>
    </dgm:pt>
    <dgm:pt modelId="{D43279F0-80E0-497D-83F8-41594BF74A20}" type="sibTrans" cxnId="{0D465E1C-D0F7-4391-8168-A8C2AC3A4807}">
      <dgm:prSet/>
      <dgm:spPr/>
      <dgm:t>
        <a:bodyPr/>
        <a:lstStyle/>
        <a:p>
          <a:endParaRPr lang="fr-FR"/>
        </a:p>
      </dgm:t>
    </dgm:pt>
    <dgm:pt modelId="{C32541EC-8CB7-49EE-A403-3771CB9FCD1E}" type="pres">
      <dgm:prSet presAssocID="{BADAA1CE-5068-42A5-B986-448A3B541681}" presName="Name0" presStyleCnt="0">
        <dgm:presLayoutVars>
          <dgm:dir/>
          <dgm:animLvl val="lvl"/>
          <dgm:resizeHandles val="exact"/>
        </dgm:presLayoutVars>
      </dgm:prSet>
      <dgm:spPr/>
    </dgm:pt>
    <dgm:pt modelId="{E051228A-4A30-4A9F-B5EC-25DD223459CE}" type="pres">
      <dgm:prSet presAssocID="{5AE1CEBD-00A3-48A9-AA83-CCF3FC35F52A}" presName="compositeNode" presStyleCnt="0">
        <dgm:presLayoutVars>
          <dgm:bulletEnabled val="1"/>
        </dgm:presLayoutVars>
      </dgm:prSet>
      <dgm:spPr/>
    </dgm:pt>
    <dgm:pt modelId="{2753A0E7-CA5C-496B-BB84-90396A5CD50F}" type="pres">
      <dgm:prSet presAssocID="{5AE1CEBD-00A3-48A9-AA83-CCF3FC35F52A}" presName="bgRect" presStyleLbl="node1" presStyleIdx="0" presStyleCnt="3"/>
      <dgm:spPr/>
    </dgm:pt>
    <dgm:pt modelId="{E2A7E30F-01E9-4E6B-B93D-64B3CC3687F9}" type="pres">
      <dgm:prSet presAssocID="{5AE1CEBD-00A3-48A9-AA83-CCF3FC35F52A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BC699E47-4B59-481F-88D2-1FBBBF88D011}" type="pres">
      <dgm:prSet presAssocID="{5AE1CEBD-00A3-48A9-AA83-CCF3FC35F52A}" presName="childNode" presStyleLbl="node1" presStyleIdx="0" presStyleCnt="3">
        <dgm:presLayoutVars>
          <dgm:bulletEnabled val="1"/>
        </dgm:presLayoutVars>
      </dgm:prSet>
      <dgm:spPr/>
    </dgm:pt>
    <dgm:pt modelId="{39F9EC5B-C308-442A-933E-9DE20B712192}" type="pres">
      <dgm:prSet presAssocID="{0A98AF33-903E-4821-9A46-2E358490A32D}" presName="hSp" presStyleCnt="0"/>
      <dgm:spPr/>
    </dgm:pt>
    <dgm:pt modelId="{B5166896-9ED1-49F6-B199-10FEBAB522CF}" type="pres">
      <dgm:prSet presAssocID="{0A98AF33-903E-4821-9A46-2E358490A32D}" presName="vProcSp" presStyleCnt="0"/>
      <dgm:spPr/>
    </dgm:pt>
    <dgm:pt modelId="{47300A75-26E2-4519-B6CB-BF0BC66A9D59}" type="pres">
      <dgm:prSet presAssocID="{0A98AF33-903E-4821-9A46-2E358490A32D}" presName="vSp1" presStyleCnt="0"/>
      <dgm:spPr/>
    </dgm:pt>
    <dgm:pt modelId="{C8DC6C22-7EA5-4FEA-8E27-6D69B116799B}" type="pres">
      <dgm:prSet presAssocID="{0A98AF33-903E-4821-9A46-2E358490A32D}" presName="simulatedConn" presStyleLbl="solidFgAcc1" presStyleIdx="0" presStyleCnt="2"/>
      <dgm:spPr/>
    </dgm:pt>
    <dgm:pt modelId="{495C6D2D-451A-476D-B254-BA2809426713}" type="pres">
      <dgm:prSet presAssocID="{0A98AF33-903E-4821-9A46-2E358490A32D}" presName="vSp2" presStyleCnt="0"/>
      <dgm:spPr/>
    </dgm:pt>
    <dgm:pt modelId="{359AEBF6-30DE-4CD4-91F9-E32E481C87CF}" type="pres">
      <dgm:prSet presAssocID="{0A98AF33-903E-4821-9A46-2E358490A32D}" presName="sibTrans" presStyleCnt="0"/>
      <dgm:spPr/>
    </dgm:pt>
    <dgm:pt modelId="{AE09698C-3BCC-47A0-8D09-CE210872F5E2}" type="pres">
      <dgm:prSet presAssocID="{7AFDAD60-9812-49D3-AB2B-E44949099741}" presName="compositeNode" presStyleCnt="0">
        <dgm:presLayoutVars>
          <dgm:bulletEnabled val="1"/>
        </dgm:presLayoutVars>
      </dgm:prSet>
      <dgm:spPr/>
    </dgm:pt>
    <dgm:pt modelId="{9FB1A45A-2795-4793-B0F5-D48FD41BBEE0}" type="pres">
      <dgm:prSet presAssocID="{7AFDAD60-9812-49D3-AB2B-E44949099741}" presName="bgRect" presStyleLbl="node1" presStyleIdx="1" presStyleCnt="3"/>
      <dgm:spPr/>
    </dgm:pt>
    <dgm:pt modelId="{C852110C-978C-4A45-9AD5-60FAAC38C079}" type="pres">
      <dgm:prSet presAssocID="{7AFDAD60-9812-49D3-AB2B-E44949099741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247BDE90-52F4-4416-A712-02B984A392C3}" type="pres">
      <dgm:prSet presAssocID="{7AFDAD60-9812-49D3-AB2B-E44949099741}" presName="childNode" presStyleLbl="node1" presStyleIdx="1" presStyleCnt="3">
        <dgm:presLayoutVars>
          <dgm:bulletEnabled val="1"/>
        </dgm:presLayoutVars>
      </dgm:prSet>
      <dgm:spPr/>
    </dgm:pt>
    <dgm:pt modelId="{6D308827-2878-42C0-86D4-B8F3B10958E0}" type="pres">
      <dgm:prSet presAssocID="{EC8F9326-6C2D-4816-B338-0FDAF83C133C}" presName="hSp" presStyleCnt="0"/>
      <dgm:spPr/>
    </dgm:pt>
    <dgm:pt modelId="{B1E1F534-998F-494D-AD75-1BA5C0B4EDBC}" type="pres">
      <dgm:prSet presAssocID="{EC8F9326-6C2D-4816-B338-0FDAF83C133C}" presName="vProcSp" presStyleCnt="0"/>
      <dgm:spPr/>
    </dgm:pt>
    <dgm:pt modelId="{EC257414-62E0-4D5F-8069-8D2F6547BDA6}" type="pres">
      <dgm:prSet presAssocID="{EC8F9326-6C2D-4816-B338-0FDAF83C133C}" presName="vSp1" presStyleCnt="0"/>
      <dgm:spPr/>
    </dgm:pt>
    <dgm:pt modelId="{7F832E69-27F4-487F-9E43-90AA9C8F3C0A}" type="pres">
      <dgm:prSet presAssocID="{EC8F9326-6C2D-4816-B338-0FDAF83C133C}" presName="simulatedConn" presStyleLbl="solidFgAcc1" presStyleIdx="1" presStyleCnt="2"/>
      <dgm:spPr/>
    </dgm:pt>
    <dgm:pt modelId="{452182A6-16B5-40D3-B780-9BF3940D1A13}" type="pres">
      <dgm:prSet presAssocID="{EC8F9326-6C2D-4816-B338-0FDAF83C133C}" presName="vSp2" presStyleCnt="0"/>
      <dgm:spPr/>
    </dgm:pt>
    <dgm:pt modelId="{87F3E885-AC6B-4B40-B97B-C7CB34809611}" type="pres">
      <dgm:prSet presAssocID="{EC8F9326-6C2D-4816-B338-0FDAF83C133C}" presName="sibTrans" presStyleCnt="0"/>
      <dgm:spPr/>
    </dgm:pt>
    <dgm:pt modelId="{F1BECD43-C8E8-42B0-8565-9CEB73A404F9}" type="pres">
      <dgm:prSet presAssocID="{F98B14D6-D17C-4997-9181-2AA8EC3D4B6F}" presName="compositeNode" presStyleCnt="0">
        <dgm:presLayoutVars>
          <dgm:bulletEnabled val="1"/>
        </dgm:presLayoutVars>
      </dgm:prSet>
      <dgm:spPr/>
    </dgm:pt>
    <dgm:pt modelId="{B51DAA32-F309-42C9-BB69-0B1103FD4F8D}" type="pres">
      <dgm:prSet presAssocID="{F98B14D6-D17C-4997-9181-2AA8EC3D4B6F}" presName="bgRect" presStyleLbl="node1" presStyleIdx="2" presStyleCnt="3"/>
      <dgm:spPr/>
    </dgm:pt>
    <dgm:pt modelId="{DCE82679-6297-42D7-8A6A-ACDF831638C2}" type="pres">
      <dgm:prSet presAssocID="{F98B14D6-D17C-4997-9181-2AA8EC3D4B6F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6FB20918-1E58-4792-98C7-AADB251066E4}" type="pres">
      <dgm:prSet presAssocID="{F98B14D6-D17C-4997-9181-2AA8EC3D4B6F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49A9E104-53F9-4E6F-9D19-146D0B4F8389}" type="presOf" srcId="{43FB8DB8-29F1-4934-8F23-C91543272D7E}" destId="{6FB20918-1E58-4792-98C7-AADB251066E4}" srcOrd="0" destOrd="4" presId="urn:microsoft.com/office/officeart/2005/8/layout/hProcess7"/>
    <dgm:cxn modelId="{7875F505-C05C-439C-9469-39D012387762}" srcId="{7AFDAD60-9812-49D3-AB2B-E44949099741}" destId="{E1D7948B-777D-4D7E-8C21-A9214E2BC8A4}" srcOrd="2" destOrd="0" parTransId="{50AD8D1D-CAFA-44DE-8669-C2A345AE60B7}" sibTransId="{95D5E9AA-F9B6-4A05-AFD8-E64682113FF9}"/>
    <dgm:cxn modelId="{AA7B1316-CB99-479E-9DB9-81D836430456}" srcId="{BADAA1CE-5068-42A5-B986-448A3B541681}" destId="{F98B14D6-D17C-4997-9181-2AA8EC3D4B6F}" srcOrd="2" destOrd="0" parTransId="{1B30800A-648D-4C32-9E19-20C37B21D92A}" sibTransId="{3902A766-B19A-4DF4-A8B3-F96720793753}"/>
    <dgm:cxn modelId="{0D465E1C-D0F7-4391-8168-A8C2AC3A4807}" srcId="{F98B14D6-D17C-4997-9181-2AA8EC3D4B6F}" destId="{FBBA0914-0EEC-470B-AA39-5D05E2E1D67F}" srcOrd="7" destOrd="0" parTransId="{88B09268-E7AE-48DF-A144-A728D24ED37A}" sibTransId="{D43279F0-80E0-497D-83F8-41594BF74A20}"/>
    <dgm:cxn modelId="{56A11427-4F2C-4D79-9C8B-0F64B848EB30}" type="presOf" srcId="{050CF3A4-093D-4972-89C1-C0079A4768D6}" destId="{6FB20918-1E58-4792-98C7-AADB251066E4}" srcOrd="0" destOrd="1" presId="urn:microsoft.com/office/officeart/2005/8/layout/hProcess7"/>
    <dgm:cxn modelId="{865F7E31-3571-4C62-A8AC-EB1CA3B26D36}" srcId="{BADAA1CE-5068-42A5-B986-448A3B541681}" destId="{7AFDAD60-9812-49D3-AB2B-E44949099741}" srcOrd="1" destOrd="0" parTransId="{713F6CBB-9EC4-4B83-80CD-F7E4919EFD23}" sibTransId="{EC8F9326-6C2D-4816-B338-0FDAF83C133C}"/>
    <dgm:cxn modelId="{9EAB7535-94F7-4D30-9C00-18619F77DA38}" type="presOf" srcId="{7AFDAD60-9812-49D3-AB2B-E44949099741}" destId="{9FB1A45A-2795-4793-B0F5-D48FD41BBEE0}" srcOrd="0" destOrd="0" presId="urn:microsoft.com/office/officeart/2005/8/layout/hProcess7"/>
    <dgm:cxn modelId="{C0B9EC3F-446C-4EC3-AD58-F588B9023B04}" type="presOf" srcId="{C054618F-7553-4867-97AD-E34F041BFE28}" destId="{BC699E47-4B59-481F-88D2-1FBBBF88D011}" srcOrd="0" destOrd="1" presId="urn:microsoft.com/office/officeart/2005/8/layout/hProcess7"/>
    <dgm:cxn modelId="{EDA0D466-4FE3-44C2-86B9-E31F997B7CEC}" srcId="{F98B14D6-D17C-4997-9181-2AA8EC3D4B6F}" destId="{523AB108-D3E0-4612-A737-9996A2AAA299}" srcOrd="3" destOrd="0" parTransId="{049556B6-9FA5-49C8-B14F-8BBE83321677}" sibTransId="{10B4D67A-C273-4071-AFD9-00DDA80CF28A}"/>
    <dgm:cxn modelId="{7747F966-099C-4C36-90FD-28C3C0ED8CE6}" srcId="{5AE1CEBD-00A3-48A9-AA83-CCF3FC35F52A}" destId="{C054618F-7553-4867-97AD-E34F041BFE28}" srcOrd="1" destOrd="0" parTransId="{B08FF52E-5811-4272-9036-AEB5DA2577DF}" sibTransId="{0662B7F6-5459-4E45-9828-1F4F0BA02D69}"/>
    <dgm:cxn modelId="{77FE0448-F0EC-463C-8D80-30F60132F4EA}" type="presOf" srcId="{F98B14D6-D17C-4997-9181-2AA8EC3D4B6F}" destId="{DCE82679-6297-42D7-8A6A-ACDF831638C2}" srcOrd="1" destOrd="0" presId="urn:microsoft.com/office/officeart/2005/8/layout/hProcess7"/>
    <dgm:cxn modelId="{F133004B-0232-415F-A95E-1F679D621318}" type="presOf" srcId="{BA433072-1633-401D-A7F1-C31B7881708B}" destId="{6FB20918-1E58-4792-98C7-AADB251066E4}" srcOrd="0" destOrd="0" presId="urn:microsoft.com/office/officeart/2005/8/layout/hProcess7"/>
    <dgm:cxn modelId="{B0228D6C-A3A0-4EC1-A6DB-7296DF8C4F84}" type="presOf" srcId="{5AE1CEBD-00A3-48A9-AA83-CCF3FC35F52A}" destId="{2753A0E7-CA5C-496B-BB84-90396A5CD50F}" srcOrd="0" destOrd="0" presId="urn:microsoft.com/office/officeart/2005/8/layout/hProcess7"/>
    <dgm:cxn modelId="{FBA76A6D-3224-4926-A4A2-9DF76CE33B46}" srcId="{F98B14D6-D17C-4997-9181-2AA8EC3D4B6F}" destId="{BA433072-1633-401D-A7F1-C31B7881708B}" srcOrd="0" destOrd="0" parTransId="{412EFA9B-FA76-4E03-BC06-10BE36ED399D}" sibTransId="{F9B5195F-2C77-4714-A666-724AAAE3C8E6}"/>
    <dgm:cxn modelId="{6A97966E-5F83-40D7-8D1C-4B6A0A054619}" srcId="{F98B14D6-D17C-4997-9181-2AA8EC3D4B6F}" destId="{59A82F58-C013-4E45-A241-BE4B1ADDE1EC}" srcOrd="6" destOrd="0" parTransId="{77960007-FF79-4A15-A0B2-5135F9F7483E}" sibTransId="{366EF712-C140-4992-9392-372197B98BF3}"/>
    <dgm:cxn modelId="{6E9CBF4E-CB49-455F-A1B0-C34477465AF3}" srcId="{F98B14D6-D17C-4997-9181-2AA8EC3D4B6F}" destId="{99DE89FF-7945-49CF-AAC8-CBCF656CA55F}" srcOrd="2" destOrd="0" parTransId="{14584BCB-9C7E-4319-B549-630A12184EF0}" sibTransId="{A5F6DE84-EAEA-4919-9570-1DF1F5D5E402}"/>
    <dgm:cxn modelId="{997C5373-95A3-453E-AE0E-C9BE9F6FCC22}" type="presOf" srcId="{B3CCFB50-090C-468E-AC4A-09C4AA7A0036}" destId="{BC699E47-4B59-481F-88D2-1FBBBF88D011}" srcOrd="0" destOrd="0" presId="urn:microsoft.com/office/officeart/2005/8/layout/hProcess7"/>
    <dgm:cxn modelId="{13523274-CDAD-46B9-A5C3-95458E2053A9}" type="presOf" srcId="{99DE89FF-7945-49CF-AAC8-CBCF656CA55F}" destId="{6FB20918-1E58-4792-98C7-AADB251066E4}" srcOrd="0" destOrd="2" presId="urn:microsoft.com/office/officeart/2005/8/layout/hProcess7"/>
    <dgm:cxn modelId="{195B0675-B1CB-4B03-B7C5-B883123F855E}" srcId="{F98B14D6-D17C-4997-9181-2AA8EC3D4B6F}" destId="{43FB8DB8-29F1-4934-8F23-C91543272D7E}" srcOrd="4" destOrd="0" parTransId="{9F5A8597-6593-48C7-8244-D1D802EF3B5E}" sibTransId="{F1AFBCA9-1C9A-4FB2-8185-6CBDD9FCA79C}"/>
    <dgm:cxn modelId="{CFDC2355-E6AE-4698-95C9-3AE8C9B96A9B}" type="presOf" srcId="{7AFDAD60-9812-49D3-AB2B-E44949099741}" destId="{C852110C-978C-4A45-9AD5-60FAAC38C079}" srcOrd="1" destOrd="0" presId="urn:microsoft.com/office/officeart/2005/8/layout/hProcess7"/>
    <dgm:cxn modelId="{C634657C-D1CE-4DCE-8D9F-A991D2145A75}" srcId="{5AE1CEBD-00A3-48A9-AA83-CCF3FC35F52A}" destId="{B3CCFB50-090C-468E-AC4A-09C4AA7A0036}" srcOrd="0" destOrd="0" parTransId="{BBECAED1-7F3F-4E4C-B91F-D53BDD94BA84}" sibTransId="{BD3B6F96-C7F0-49A0-B1E2-421A0688BDAF}"/>
    <dgm:cxn modelId="{26AB557F-111E-4F26-8E00-54373CA752AA}" type="presOf" srcId="{BADAA1CE-5068-42A5-B986-448A3B541681}" destId="{C32541EC-8CB7-49EE-A403-3771CB9FCD1E}" srcOrd="0" destOrd="0" presId="urn:microsoft.com/office/officeart/2005/8/layout/hProcess7"/>
    <dgm:cxn modelId="{BA5E5A81-EA84-492E-9C22-6FF5C5735973}" type="presOf" srcId="{5748F01D-CAD2-4929-9EC2-A7AC6514BC2C}" destId="{6FB20918-1E58-4792-98C7-AADB251066E4}" srcOrd="0" destOrd="5" presId="urn:microsoft.com/office/officeart/2005/8/layout/hProcess7"/>
    <dgm:cxn modelId="{32E29F83-8EE7-4461-BEA6-E36137EF5C99}" srcId="{F98B14D6-D17C-4997-9181-2AA8EC3D4B6F}" destId="{050CF3A4-093D-4972-89C1-C0079A4768D6}" srcOrd="1" destOrd="0" parTransId="{C02889DD-B114-4D1D-929C-72700A79FC02}" sibTransId="{F0B57515-F458-4059-9AF1-55956BEBBD4B}"/>
    <dgm:cxn modelId="{42ACA28C-519F-4E04-85C0-5E96683ADB8E}" type="presOf" srcId="{5AE1CEBD-00A3-48A9-AA83-CCF3FC35F52A}" destId="{E2A7E30F-01E9-4E6B-B93D-64B3CC3687F9}" srcOrd="1" destOrd="0" presId="urn:microsoft.com/office/officeart/2005/8/layout/hProcess7"/>
    <dgm:cxn modelId="{AF30C292-A5C6-42B8-A84C-10E64546EEB1}" srcId="{7AFDAD60-9812-49D3-AB2B-E44949099741}" destId="{CBCC79A8-C6FE-424C-B346-B2185CABB9E3}" srcOrd="0" destOrd="0" parTransId="{F41DBBEE-479E-4639-BE27-06EBEE07AFE0}" sibTransId="{4E7B75D9-B5CC-4A25-BC82-14951BC4DB15}"/>
    <dgm:cxn modelId="{209A6099-176C-4F18-AC6F-C2C400406351}" srcId="{7AFDAD60-9812-49D3-AB2B-E44949099741}" destId="{A29D7F7E-ACFA-4D75-A182-32F5E4ABD684}" srcOrd="3" destOrd="0" parTransId="{4845E7DB-43DC-4A8C-84A6-589ED1ADB8CF}" sibTransId="{79B50BE5-F0F4-4CE3-A335-E90F7B2A5386}"/>
    <dgm:cxn modelId="{F661D8A0-A7AF-40F3-A76C-11AAE1BB2F81}" srcId="{BADAA1CE-5068-42A5-B986-448A3B541681}" destId="{5AE1CEBD-00A3-48A9-AA83-CCF3FC35F52A}" srcOrd="0" destOrd="0" parTransId="{312CA540-409C-489C-B321-F29F09861442}" sibTransId="{0A98AF33-903E-4821-9A46-2E358490A32D}"/>
    <dgm:cxn modelId="{D0ED3FA8-F5C1-4399-9C4E-D82DB736DBAD}" type="presOf" srcId="{BB36547E-F58A-4423-8189-B29DDC490A88}" destId="{BC699E47-4B59-481F-88D2-1FBBBF88D011}" srcOrd="0" destOrd="2" presId="urn:microsoft.com/office/officeart/2005/8/layout/hProcess7"/>
    <dgm:cxn modelId="{1049AAAC-1A9B-4423-AC89-66FA97A1DDF9}" srcId="{5AE1CEBD-00A3-48A9-AA83-CCF3FC35F52A}" destId="{BB36547E-F58A-4423-8189-B29DDC490A88}" srcOrd="2" destOrd="0" parTransId="{6B74183F-0C15-4F77-9741-284A3EE13643}" sibTransId="{098C0438-D8AD-4F4F-8D12-4C9A785A3F98}"/>
    <dgm:cxn modelId="{B98040B2-E97D-4167-B47F-D1A53A614853}" type="presOf" srcId="{523AB108-D3E0-4612-A737-9996A2AAA299}" destId="{6FB20918-1E58-4792-98C7-AADB251066E4}" srcOrd="0" destOrd="3" presId="urn:microsoft.com/office/officeart/2005/8/layout/hProcess7"/>
    <dgm:cxn modelId="{AB049EB5-FBE5-4529-83F4-7791800E0C51}" type="presOf" srcId="{FBBA0914-0EEC-470B-AA39-5D05E2E1D67F}" destId="{6FB20918-1E58-4792-98C7-AADB251066E4}" srcOrd="0" destOrd="7" presId="urn:microsoft.com/office/officeart/2005/8/layout/hProcess7"/>
    <dgm:cxn modelId="{7CC49BB6-1AA4-4C6F-8F75-8010FE62F6F0}" type="presOf" srcId="{1C00981A-49DA-422E-9EC0-D57EBC86B320}" destId="{247BDE90-52F4-4416-A712-02B984A392C3}" srcOrd="0" destOrd="1" presId="urn:microsoft.com/office/officeart/2005/8/layout/hProcess7"/>
    <dgm:cxn modelId="{544B2FC4-C070-4E15-9B3F-2071981BC0D0}" type="presOf" srcId="{A29D7F7E-ACFA-4D75-A182-32F5E4ABD684}" destId="{247BDE90-52F4-4416-A712-02B984A392C3}" srcOrd="0" destOrd="3" presId="urn:microsoft.com/office/officeart/2005/8/layout/hProcess7"/>
    <dgm:cxn modelId="{5DC759CC-7DB7-422E-BAE1-F74A859BEBF3}" type="presOf" srcId="{F98B14D6-D17C-4997-9181-2AA8EC3D4B6F}" destId="{B51DAA32-F309-42C9-BB69-0B1103FD4F8D}" srcOrd="0" destOrd="0" presId="urn:microsoft.com/office/officeart/2005/8/layout/hProcess7"/>
    <dgm:cxn modelId="{B57F87D1-35C3-456B-AB19-D4F8F93493DA}" type="presOf" srcId="{CBCC79A8-C6FE-424C-B346-B2185CABB9E3}" destId="{247BDE90-52F4-4416-A712-02B984A392C3}" srcOrd="0" destOrd="0" presId="urn:microsoft.com/office/officeart/2005/8/layout/hProcess7"/>
    <dgm:cxn modelId="{AD9F54D2-DA64-44D4-B1C6-FDE97AF5A64B}" srcId="{F98B14D6-D17C-4997-9181-2AA8EC3D4B6F}" destId="{5748F01D-CAD2-4929-9EC2-A7AC6514BC2C}" srcOrd="5" destOrd="0" parTransId="{90D2D1AC-E9D4-4A04-80CB-B994D8A89984}" sibTransId="{D04EF00B-0D0D-4D3C-B132-C0B89F06E264}"/>
    <dgm:cxn modelId="{9D0BA5EC-A149-4A78-9E9C-7415DD0C5A7E}" type="presOf" srcId="{E1D7948B-777D-4D7E-8C21-A9214E2BC8A4}" destId="{247BDE90-52F4-4416-A712-02B984A392C3}" srcOrd="0" destOrd="2" presId="urn:microsoft.com/office/officeart/2005/8/layout/hProcess7"/>
    <dgm:cxn modelId="{2EE5F5F5-3393-4786-909B-55DC5066F122}" type="presOf" srcId="{59A82F58-C013-4E45-A241-BE4B1ADDE1EC}" destId="{6FB20918-1E58-4792-98C7-AADB251066E4}" srcOrd="0" destOrd="6" presId="urn:microsoft.com/office/officeart/2005/8/layout/hProcess7"/>
    <dgm:cxn modelId="{B90E52F9-1860-4F81-A900-B4E16BB9F7BE}" srcId="{7AFDAD60-9812-49D3-AB2B-E44949099741}" destId="{1C00981A-49DA-422E-9EC0-D57EBC86B320}" srcOrd="1" destOrd="0" parTransId="{0448AE85-1AB0-40D6-9912-21C710BAEF20}" sibTransId="{1D8740E1-B16F-4AF8-8D74-FEDE1C3CA975}"/>
    <dgm:cxn modelId="{D046AB79-1300-4E0E-A5C9-3AB9376F8AB0}" type="presParOf" srcId="{C32541EC-8CB7-49EE-A403-3771CB9FCD1E}" destId="{E051228A-4A30-4A9F-B5EC-25DD223459CE}" srcOrd="0" destOrd="0" presId="urn:microsoft.com/office/officeart/2005/8/layout/hProcess7"/>
    <dgm:cxn modelId="{9AAB8EA2-56A1-4FCC-876E-8023545AC05F}" type="presParOf" srcId="{E051228A-4A30-4A9F-B5EC-25DD223459CE}" destId="{2753A0E7-CA5C-496B-BB84-90396A5CD50F}" srcOrd="0" destOrd="0" presId="urn:microsoft.com/office/officeart/2005/8/layout/hProcess7"/>
    <dgm:cxn modelId="{58F43BDB-34EA-4E80-8C41-C6237278D504}" type="presParOf" srcId="{E051228A-4A30-4A9F-B5EC-25DD223459CE}" destId="{E2A7E30F-01E9-4E6B-B93D-64B3CC3687F9}" srcOrd="1" destOrd="0" presId="urn:microsoft.com/office/officeart/2005/8/layout/hProcess7"/>
    <dgm:cxn modelId="{6E1941F7-77D1-42D7-9EF7-3F72F06112C6}" type="presParOf" srcId="{E051228A-4A30-4A9F-B5EC-25DD223459CE}" destId="{BC699E47-4B59-481F-88D2-1FBBBF88D011}" srcOrd="2" destOrd="0" presId="urn:microsoft.com/office/officeart/2005/8/layout/hProcess7"/>
    <dgm:cxn modelId="{A47A4E4A-2730-4097-B8DA-FE6CFCDD9B57}" type="presParOf" srcId="{C32541EC-8CB7-49EE-A403-3771CB9FCD1E}" destId="{39F9EC5B-C308-442A-933E-9DE20B712192}" srcOrd="1" destOrd="0" presId="urn:microsoft.com/office/officeart/2005/8/layout/hProcess7"/>
    <dgm:cxn modelId="{FE080474-4CC4-40E1-BA74-DBED3928D347}" type="presParOf" srcId="{C32541EC-8CB7-49EE-A403-3771CB9FCD1E}" destId="{B5166896-9ED1-49F6-B199-10FEBAB522CF}" srcOrd="2" destOrd="0" presId="urn:microsoft.com/office/officeart/2005/8/layout/hProcess7"/>
    <dgm:cxn modelId="{8D69386C-27BC-4EC5-A6D5-1C15A370C990}" type="presParOf" srcId="{B5166896-9ED1-49F6-B199-10FEBAB522CF}" destId="{47300A75-26E2-4519-B6CB-BF0BC66A9D59}" srcOrd="0" destOrd="0" presId="urn:microsoft.com/office/officeart/2005/8/layout/hProcess7"/>
    <dgm:cxn modelId="{66111962-A832-40B8-8C02-C9DB3B36BBCB}" type="presParOf" srcId="{B5166896-9ED1-49F6-B199-10FEBAB522CF}" destId="{C8DC6C22-7EA5-4FEA-8E27-6D69B116799B}" srcOrd="1" destOrd="0" presId="urn:microsoft.com/office/officeart/2005/8/layout/hProcess7"/>
    <dgm:cxn modelId="{5436A510-AEDD-4B03-9B21-66AA0A3D165B}" type="presParOf" srcId="{B5166896-9ED1-49F6-B199-10FEBAB522CF}" destId="{495C6D2D-451A-476D-B254-BA2809426713}" srcOrd="2" destOrd="0" presId="urn:microsoft.com/office/officeart/2005/8/layout/hProcess7"/>
    <dgm:cxn modelId="{35CF2A89-CCE3-4053-87F5-514FFF223D5F}" type="presParOf" srcId="{C32541EC-8CB7-49EE-A403-3771CB9FCD1E}" destId="{359AEBF6-30DE-4CD4-91F9-E32E481C87CF}" srcOrd="3" destOrd="0" presId="urn:microsoft.com/office/officeart/2005/8/layout/hProcess7"/>
    <dgm:cxn modelId="{260E89CF-CCFF-4547-A09C-40E9E60632F7}" type="presParOf" srcId="{C32541EC-8CB7-49EE-A403-3771CB9FCD1E}" destId="{AE09698C-3BCC-47A0-8D09-CE210872F5E2}" srcOrd="4" destOrd="0" presId="urn:microsoft.com/office/officeart/2005/8/layout/hProcess7"/>
    <dgm:cxn modelId="{D09DBE4A-D8D4-408D-821A-CB06207B188A}" type="presParOf" srcId="{AE09698C-3BCC-47A0-8D09-CE210872F5E2}" destId="{9FB1A45A-2795-4793-B0F5-D48FD41BBEE0}" srcOrd="0" destOrd="0" presId="urn:microsoft.com/office/officeart/2005/8/layout/hProcess7"/>
    <dgm:cxn modelId="{51F32EA2-3507-42B7-8F73-706CE88FC8DD}" type="presParOf" srcId="{AE09698C-3BCC-47A0-8D09-CE210872F5E2}" destId="{C852110C-978C-4A45-9AD5-60FAAC38C079}" srcOrd="1" destOrd="0" presId="urn:microsoft.com/office/officeart/2005/8/layout/hProcess7"/>
    <dgm:cxn modelId="{3894325C-1167-42FF-AA8A-154FCBB24614}" type="presParOf" srcId="{AE09698C-3BCC-47A0-8D09-CE210872F5E2}" destId="{247BDE90-52F4-4416-A712-02B984A392C3}" srcOrd="2" destOrd="0" presId="urn:microsoft.com/office/officeart/2005/8/layout/hProcess7"/>
    <dgm:cxn modelId="{1F591532-3E17-4791-9CD2-FAAEA8CAC95B}" type="presParOf" srcId="{C32541EC-8CB7-49EE-A403-3771CB9FCD1E}" destId="{6D308827-2878-42C0-86D4-B8F3B10958E0}" srcOrd="5" destOrd="0" presId="urn:microsoft.com/office/officeart/2005/8/layout/hProcess7"/>
    <dgm:cxn modelId="{DDAADDE6-D2F3-470B-A75B-1F6F89CF4CAD}" type="presParOf" srcId="{C32541EC-8CB7-49EE-A403-3771CB9FCD1E}" destId="{B1E1F534-998F-494D-AD75-1BA5C0B4EDBC}" srcOrd="6" destOrd="0" presId="urn:microsoft.com/office/officeart/2005/8/layout/hProcess7"/>
    <dgm:cxn modelId="{FEF1BACA-0320-4139-B354-0095C629D447}" type="presParOf" srcId="{B1E1F534-998F-494D-AD75-1BA5C0B4EDBC}" destId="{EC257414-62E0-4D5F-8069-8D2F6547BDA6}" srcOrd="0" destOrd="0" presId="urn:microsoft.com/office/officeart/2005/8/layout/hProcess7"/>
    <dgm:cxn modelId="{2E87D2F3-BF71-46C8-AC26-6F80AC36E2F9}" type="presParOf" srcId="{B1E1F534-998F-494D-AD75-1BA5C0B4EDBC}" destId="{7F832E69-27F4-487F-9E43-90AA9C8F3C0A}" srcOrd="1" destOrd="0" presId="urn:microsoft.com/office/officeart/2005/8/layout/hProcess7"/>
    <dgm:cxn modelId="{F4C6C737-D907-4386-A3EB-FA8824887537}" type="presParOf" srcId="{B1E1F534-998F-494D-AD75-1BA5C0B4EDBC}" destId="{452182A6-16B5-40D3-B780-9BF3940D1A13}" srcOrd="2" destOrd="0" presId="urn:microsoft.com/office/officeart/2005/8/layout/hProcess7"/>
    <dgm:cxn modelId="{C7F752BB-41B7-4E00-BFFD-58BBEE397E97}" type="presParOf" srcId="{C32541EC-8CB7-49EE-A403-3771CB9FCD1E}" destId="{87F3E885-AC6B-4B40-B97B-C7CB34809611}" srcOrd="7" destOrd="0" presId="urn:microsoft.com/office/officeart/2005/8/layout/hProcess7"/>
    <dgm:cxn modelId="{4A4D2B92-A7EB-453C-B16A-0DC01057E0F0}" type="presParOf" srcId="{C32541EC-8CB7-49EE-A403-3771CB9FCD1E}" destId="{F1BECD43-C8E8-42B0-8565-9CEB73A404F9}" srcOrd="8" destOrd="0" presId="urn:microsoft.com/office/officeart/2005/8/layout/hProcess7"/>
    <dgm:cxn modelId="{F8D9E245-1F10-410A-8FA1-17FBF0C87825}" type="presParOf" srcId="{F1BECD43-C8E8-42B0-8565-9CEB73A404F9}" destId="{B51DAA32-F309-42C9-BB69-0B1103FD4F8D}" srcOrd="0" destOrd="0" presId="urn:microsoft.com/office/officeart/2005/8/layout/hProcess7"/>
    <dgm:cxn modelId="{DCADAAFF-F03A-42AE-80D0-8D6D2AF0CC51}" type="presParOf" srcId="{F1BECD43-C8E8-42B0-8565-9CEB73A404F9}" destId="{DCE82679-6297-42D7-8A6A-ACDF831638C2}" srcOrd="1" destOrd="0" presId="urn:microsoft.com/office/officeart/2005/8/layout/hProcess7"/>
    <dgm:cxn modelId="{BF080CFA-5F74-40AC-A194-8BFDADB89D51}" type="presParOf" srcId="{F1BECD43-C8E8-42B0-8565-9CEB73A404F9}" destId="{6FB20918-1E58-4792-98C7-AADB251066E4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2AD99E-D60F-4F6B-9DF3-E253C0FB8657}" type="doc">
      <dgm:prSet loTypeId="urn:microsoft.com/office/officeart/2005/8/layout/hProcess10" loCatId="pictur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66CD2A41-2FC4-49CA-8EE6-50623F2EC361}">
      <dgm:prSet phldrT="[Texte]"/>
      <dgm:spPr/>
      <dgm:t>
        <a:bodyPr/>
        <a:lstStyle/>
        <a:p>
          <a:r>
            <a:rPr lang="fr-FR" dirty="0"/>
            <a:t>Réalisation du moule</a:t>
          </a:r>
        </a:p>
      </dgm:t>
    </dgm:pt>
    <dgm:pt modelId="{4DAB1630-793B-47FC-9E52-FE19075828D3}" type="parTrans" cxnId="{AFE7DFAA-55B1-49FB-A383-2C50CB9C91D1}">
      <dgm:prSet/>
      <dgm:spPr/>
      <dgm:t>
        <a:bodyPr/>
        <a:lstStyle/>
        <a:p>
          <a:endParaRPr lang="fr-FR"/>
        </a:p>
      </dgm:t>
    </dgm:pt>
    <dgm:pt modelId="{0E3C509B-6761-484D-A9F2-19673D0D1935}" type="sibTrans" cxnId="{AFE7DFAA-55B1-49FB-A383-2C50CB9C91D1}">
      <dgm:prSet/>
      <dgm:spPr/>
      <dgm:t>
        <a:bodyPr/>
        <a:lstStyle/>
        <a:p>
          <a:endParaRPr lang="fr-FR"/>
        </a:p>
      </dgm:t>
    </dgm:pt>
    <dgm:pt modelId="{207003FA-C6F1-4808-8235-250B15DB09B4}">
      <dgm:prSet phldrT="[Texte]"/>
      <dgm:spPr/>
      <dgm:t>
        <a:bodyPr/>
        <a:lstStyle/>
        <a:p>
          <a:r>
            <a:rPr lang="fr-FR" dirty="0"/>
            <a:t>Injection</a:t>
          </a:r>
        </a:p>
      </dgm:t>
    </dgm:pt>
    <dgm:pt modelId="{0E56ABEA-F757-4E5B-9AC2-F7611A0751D2}" type="parTrans" cxnId="{FBF46FE1-0F40-4F5A-86B9-E8E711823FE7}">
      <dgm:prSet/>
      <dgm:spPr/>
      <dgm:t>
        <a:bodyPr/>
        <a:lstStyle/>
        <a:p>
          <a:endParaRPr lang="fr-FR"/>
        </a:p>
      </dgm:t>
    </dgm:pt>
    <dgm:pt modelId="{8C94C5CC-5781-43AB-B1B8-122D14693E41}" type="sibTrans" cxnId="{FBF46FE1-0F40-4F5A-86B9-E8E711823FE7}">
      <dgm:prSet/>
      <dgm:spPr/>
      <dgm:t>
        <a:bodyPr/>
        <a:lstStyle/>
        <a:p>
          <a:endParaRPr lang="fr-FR"/>
        </a:p>
      </dgm:t>
    </dgm:pt>
    <dgm:pt modelId="{27DC5509-4D38-46A9-8E15-181B836FAEBD}" type="pres">
      <dgm:prSet presAssocID="{452AD99E-D60F-4F6B-9DF3-E253C0FB8657}" presName="Name0" presStyleCnt="0">
        <dgm:presLayoutVars>
          <dgm:dir/>
          <dgm:resizeHandles val="exact"/>
        </dgm:presLayoutVars>
      </dgm:prSet>
      <dgm:spPr/>
    </dgm:pt>
    <dgm:pt modelId="{4622F512-F739-4F2E-A350-73009D7FBAA7}" type="pres">
      <dgm:prSet presAssocID="{66CD2A41-2FC4-49CA-8EE6-50623F2EC361}" presName="composite" presStyleCnt="0"/>
      <dgm:spPr/>
    </dgm:pt>
    <dgm:pt modelId="{9B33D0C6-F22C-48CD-AAE4-EC2517967F45}" type="pres">
      <dgm:prSet presAssocID="{66CD2A41-2FC4-49CA-8EE6-50623F2EC361}" presName="imagSh" presStyleLbl="bgImgPlace1" presStyleIdx="0" presStyleCnt="2"/>
      <dgm:spPr>
        <a:blipFill rotWithShape="1">
          <a:blip xmlns:r="http://schemas.openxmlformats.org/officeDocument/2006/relationships" r:embed="rId1"/>
          <a:srcRect/>
          <a:stretch>
            <a:fillRect t="-4000" b="-4000"/>
          </a:stretch>
        </a:blipFill>
      </dgm:spPr>
    </dgm:pt>
    <dgm:pt modelId="{89BB7F77-A7CF-4883-B2F3-434E66E27EA1}" type="pres">
      <dgm:prSet presAssocID="{66CD2A41-2FC4-49CA-8EE6-50623F2EC361}" presName="txNode" presStyleLbl="node1" presStyleIdx="0" presStyleCnt="2">
        <dgm:presLayoutVars>
          <dgm:bulletEnabled val="1"/>
        </dgm:presLayoutVars>
      </dgm:prSet>
      <dgm:spPr/>
    </dgm:pt>
    <dgm:pt modelId="{87EDB0A6-18EF-4204-BD0A-57BB656C5F41}" type="pres">
      <dgm:prSet presAssocID="{0E3C509B-6761-484D-A9F2-19673D0D1935}" presName="sibTrans" presStyleLbl="sibTrans2D1" presStyleIdx="0" presStyleCnt="1"/>
      <dgm:spPr/>
    </dgm:pt>
    <dgm:pt modelId="{AE4F1E19-C999-420A-8763-4EC0B9504E46}" type="pres">
      <dgm:prSet presAssocID="{0E3C509B-6761-484D-A9F2-19673D0D1935}" presName="connTx" presStyleLbl="sibTrans2D1" presStyleIdx="0" presStyleCnt="1"/>
      <dgm:spPr/>
    </dgm:pt>
    <dgm:pt modelId="{022AB146-E060-47ED-A916-2862BA195E4B}" type="pres">
      <dgm:prSet presAssocID="{207003FA-C6F1-4808-8235-250B15DB09B4}" presName="composite" presStyleCnt="0"/>
      <dgm:spPr/>
    </dgm:pt>
    <dgm:pt modelId="{EDCF13E1-38E2-4A48-BEAE-760035D8B500}" type="pres">
      <dgm:prSet presAssocID="{207003FA-C6F1-4808-8235-250B15DB09B4}" presName="imagSh" presStyleLbl="bgImgPlace1" presStyleIdx="1" presStyleCnt="2"/>
      <dgm:spPr>
        <a:blipFill rotWithShape="1">
          <a:blip xmlns:r="http://schemas.openxmlformats.org/officeDocument/2006/relationships" r:embed="rId2"/>
          <a:srcRect/>
          <a:stretch>
            <a:fillRect l="-23000" r="-23000"/>
          </a:stretch>
        </a:blipFill>
      </dgm:spPr>
    </dgm:pt>
    <dgm:pt modelId="{0DC9655B-CA1B-4773-9A41-FD9C0765DD72}" type="pres">
      <dgm:prSet presAssocID="{207003FA-C6F1-4808-8235-250B15DB09B4}" presName="txNode" presStyleLbl="node1" presStyleIdx="1" presStyleCnt="2">
        <dgm:presLayoutVars>
          <dgm:bulletEnabled val="1"/>
        </dgm:presLayoutVars>
      </dgm:prSet>
      <dgm:spPr/>
    </dgm:pt>
  </dgm:ptLst>
  <dgm:cxnLst>
    <dgm:cxn modelId="{EFFE4D0C-663C-4D42-AD6A-E621346980D7}" type="presOf" srcId="{66CD2A41-2FC4-49CA-8EE6-50623F2EC361}" destId="{89BB7F77-A7CF-4883-B2F3-434E66E27EA1}" srcOrd="0" destOrd="0" presId="urn:microsoft.com/office/officeart/2005/8/layout/hProcess10"/>
    <dgm:cxn modelId="{C9229E1E-2259-4480-8DC7-2255850FCDF1}" type="presOf" srcId="{0E3C509B-6761-484D-A9F2-19673D0D1935}" destId="{AE4F1E19-C999-420A-8763-4EC0B9504E46}" srcOrd="1" destOrd="0" presId="urn:microsoft.com/office/officeart/2005/8/layout/hProcess10"/>
    <dgm:cxn modelId="{1CB9F25D-34D1-4744-95E9-98FBAA94BE66}" type="presOf" srcId="{207003FA-C6F1-4808-8235-250B15DB09B4}" destId="{0DC9655B-CA1B-4773-9A41-FD9C0765DD72}" srcOrd="0" destOrd="0" presId="urn:microsoft.com/office/officeart/2005/8/layout/hProcess10"/>
    <dgm:cxn modelId="{7E156F5F-17E6-47FD-B8CD-092686CEB26D}" type="presOf" srcId="{452AD99E-D60F-4F6B-9DF3-E253C0FB8657}" destId="{27DC5509-4D38-46A9-8E15-181B836FAEBD}" srcOrd="0" destOrd="0" presId="urn:microsoft.com/office/officeart/2005/8/layout/hProcess10"/>
    <dgm:cxn modelId="{AFE7DFAA-55B1-49FB-A383-2C50CB9C91D1}" srcId="{452AD99E-D60F-4F6B-9DF3-E253C0FB8657}" destId="{66CD2A41-2FC4-49CA-8EE6-50623F2EC361}" srcOrd="0" destOrd="0" parTransId="{4DAB1630-793B-47FC-9E52-FE19075828D3}" sibTransId="{0E3C509B-6761-484D-A9F2-19673D0D1935}"/>
    <dgm:cxn modelId="{FBF46FE1-0F40-4F5A-86B9-E8E711823FE7}" srcId="{452AD99E-D60F-4F6B-9DF3-E253C0FB8657}" destId="{207003FA-C6F1-4808-8235-250B15DB09B4}" srcOrd="1" destOrd="0" parTransId="{0E56ABEA-F757-4E5B-9AC2-F7611A0751D2}" sibTransId="{8C94C5CC-5781-43AB-B1B8-122D14693E41}"/>
    <dgm:cxn modelId="{E16ED6ED-E992-4C80-A99F-40775F3E914E}" type="presOf" srcId="{0E3C509B-6761-484D-A9F2-19673D0D1935}" destId="{87EDB0A6-18EF-4204-BD0A-57BB656C5F41}" srcOrd="0" destOrd="0" presId="urn:microsoft.com/office/officeart/2005/8/layout/hProcess10"/>
    <dgm:cxn modelId="{0CB7F091-0E34-4C8A-8FE8-FB8FEEAFEEAA}" type="presParOf" srcId="{27DC5509-4D38-46A9-8E15-181B836FAEBD}" destId="{4622F512-F739-4F2E-A350-73009D7FBAA7}" srcOrd="0" destOrd="0" presId="urn:microsoft.com/office/officeart/2005/8/layout/hProcess10"/>
    <dgm:cxn modelId="{D27C768B-E89E-4306-B3A8-886DC8FD9A0A}" type="presParOf" srcId="{4622F512-F739-4F2E-A350-73009D7FBAA7}" destId="{9B33D0C6-F22C-48CD-AAE4-EC2517967F45}" srcOrd="0" destOrd="0" presId="urn:microsoft.com/office/officeart/2005/8/layout/hProcess10"/>
    <dgm:cxn modelId="{3A952889-2203-44BF-AE40-A30E16DA9648}" type="presParOf" srcId="{4622F512-F739-4F2E-A350-73009D7FBAA7}" destId="{89BB7F77-A7CF-4883-B2F3-434E66E27EA1}" srcOrd="1" destOrd="0" presId="urn:microsoft.com/office/officeart/2005/8/layout/hProcess10"/>
    <dgm:cxn modelId="{F41ABBC0-7C0B-43B6-AFA3-B3484BD1373A}" type="presParOf" srcId="{27DC5509-4D38-46A9-8E15-181B836FAEBD}" destId="{87EDB0A6-18EF-4204-BD0A-57BB656C5F41}" srcOrd="1" destOrd="0" presId="urn:microsoft.com/office/officeart/2005/8/layout/hProcess10"/>
    <dgm:cxn modelId="{CA75812F-2105-4D10-9702-C9D66C7EF548}" type="presParOf" srcId="{87EDB0A6-18EF-4204-BD0A-57BB656C5F41}" destId="{AE4F1E19-C999-420A-8763-4EC0B9504E46}" srcOrd="0" destOrd="0" presId="urn:microsoft.com/office/officeart/2005/8/layout/hProcess10"/>
    <dgm:cxn modelId="{162C4EBB-4141-430E-B58D-D6AF3CC3A20D}" type="presParOf" srcId="{27DC5509-4D38-46A9-8E15-181B836FAEBD}" destId="{022AB146-E060-47ED-A916-2862BA195E4B}" srcOrd="2" destOrd="0" presId="urn:microsoft.com/office/officeart/2005/8/layout/hProcess10"/>
    <dgm:cxn modelId="{58A87673-98FD-4024-AF02-6BAB4A48B9B4}" type="presParOf" srcId="{022AB146-E060-47ED-A916-2862BA195E4B}" destId="{EDCF13E1-38E2-4A48-BEAE-760035D8B500}" srcOrd="0" destOrd="0" presId="urn:microsoft.com/office/officeart/2005/8/layout/hProcess10"/>
    <dgm:cxn modelId="{2CAFD188-4115-4092-B26D-A3E09F18E81F}" type="presParOf" srcId="{022AB146-E060-47ED-A916-2862BA195E4B}" destId="{0DC9655B-CA1B-4773-9A41-FD9C0765DD72}" srcOrd="1" destOrd="0" presId="urn:microsoft.com/office/officeart/2005/8/layout/hProcess10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365529-F9FE-465D-983E-0C26C0B3BC83}" type="doc">
      <dgm:prSet loTypeId="urn:microsoft.com/office/officeart/2008/layout/BendingPictureCaptionList" loCatId="picture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fr-FR"/>
        </a:p>
      </dgm:t>
    </dgm:pt>
    <dgm:pt modelId="{EB3EB6A8-E980-43BB-AC22-CB57A2B1EDA7}">
      <dgm:prSet phldrT="[Texte]"/>
      <dgm:spPr/>
      <dgm:t>
        <a:bodyPr/>
        <a:lstStyle/>
        <a:p>
          <a:r>
            <a:rPr lang="fr-FR" dirty="0"/>
            <a:t>1x90</a:t>
          </a:r>
        </a:p>
      </dgm:t>
    </dgm:pt>
    <dgm:pt modelId="{9A5C481D-A05C-4692-9A21-FC1FB9771523}" type="parTrans" cxnId="{9B9C0537-F2ED-4DB4-8F50-D8044537BDF6}">
      <dgm:prSet/>
      <dgm:spPr/>
      <dgm:t>
        <a:bodyPr/>
        <a:lstStyle/>
        <a:p>
          <a:endParaRPr lang="fr-FR"/>
        </a:p>
      </dgm:t>
    </dgm:pt>
    <dgm:pt modelId="{3F48B9CB-20ED-4BE6-9020-457E62EB43F0}" type="sibTrans" cxnId="{9B9C0537-F2ED-4DB4-8F50-D8044537BDF6}">
      <dgm:prSet/>
      <dgm:spPr/>
      <dgm:t>
        <a:bodyPr/>
        <a:lstStyle/>
        <a:p>
          <a:endParaRPr lang="fr-FR"/>
        </a:p>
      </dgm:t>
    </dgm:pt>
    <dgm:pt modelId="{54A54A8A-0088-47CF-A1C0-84259F7B4F3C}">
      <dgm:prSet phldrT="[Texte]"/>
      <dgm:spPr/>
      <dgm:t>
        <a:bodyPr/>
        <a:lstStyle/>
        <a:p>
          <a:r>
            <a:rPr lang="fr-FR" dirty="0"/>
            <a:t>1x120</a:t>
          </a:r>
        </a:p>
      </dgm:t>
    </dgm:pt>
    <dgm:pt modelId="{66B6E606-BD4C-4D6A-BBAF-430EEB0593B1}" type="parTrans" cxnId="{6F0ACBCA-731C-4E5E-9CC7-55C6D7D94453}">
      <dgm:prSet/>
      <dgm:spPr/>
      <dgm:t>
        <a:bodyPr/>
        <a:lstStyle/>
        <a:p>
          <a:endParaRPr lang="fr-FR"/>
        </a:p>
      </dgm:t>
    </dgm:pt>
    <dgm:pt modelId="{7337F56F-8038-4BC8-B634-04CFF8B5DE48}" type="sibTrans" cxnId="{6F0ACBCA-731C-4E5E-9CC7-55C6D7D94453}">
      <dgm:prSet/>
      <dgm:spPr/>
      <dgm:t>
        <a:bodyPr/>
        <a:lstStyle/>
        <a:p>
          <a:endParaRPr lang="fr-FR"/>
        </a:p>
      </dgm:t>
    </dgm:pt>
    <dgm:pt modelId="{AFD28B8A-2430-4CCC-83A4-7887BB26D712}">
      <dgm:prSet phldrT="[Texte]"/>
      <dgm:spPr/>
      <dgm:t>
        <a:bodyPr/>
        <a:lstStyle/>
        <a:p>
          <a:r>
            <a:rPr lang="fr-FR" dirty="0"/>
            <a:t>3x60+120</a:t>
          </a:r>
        </a:p>
      </dgm:t>
    </dgm:pt>
    <dgm:pt modelId="{510F9C44-886E-473F-8897-5405A88927E8}" type="parTrans" cxnId="{339041F9-D067-418F-9B79-0356176D5532}">
      <dgm:prSet/>
      <dgm:spPr/>
      <dgm:t>
        <a:bodyPr/>
        <a:lstStyle/>
        <a:p>
          <a:endParaRPr lang="fr-FR"/>
        </a:p>
      </dgm:t>
    </dgm:pt>
    <dgm:pt modelId="{C7E22456-FDA0-468B-B43C-CF69D85796E3}" type="sibTrans" cxnId="{339041F9-D067-418F-9B79-0356176D5532}">
      <dgm:prSet/>
      <dgm:spPr/>
      <dgm:t>
        <a:bodyPr/>
        <a:lstStyle/>
        <a:p>
          <a:endParaRPr lang="fr-FR"/>
        </a:p>
      </dgm:t>
    </dgm:pt>
    <dgm:pt modelId="{A3DEB619-622D-4AB9-836F-569FCAB34D2E}">
      <dgm:prSet phldrT="[Texte]"/>
      <dgm:spPr/>
      <dgm:t>
        <a:bodyPr/>
        <a:lstStyle/>
        <a:p>
          <a:r>
            <a:rPr lang="fr-FR" dirty="0"/>
            <a:t>3x120</a:t>
          </a:r>
        </a:p>
      </dgm:t>
    </dgm:pt>
    <dgm:pt modelId="{8B76A68B-47B0-4DE6-8EA1-396A708A78DB}" type="parTrans" cxnId="{0CADF830-AE7B-4A01-B98A-F3A29EFB563B}">
      <dgm:prSet/>
      <dgm:spPr/>
      <dgm:t>
        <a:bodyPr/>
        <a:lstStyle/>
        <a:p>
          <a:endParaRPr lang="fr-FR"/>
        </a:p>
      </dgm:t>
    </dgm:pt>
    <dgm:pt modelId="{68567429-914C-480A-A9CA-96936D23DF43}" type="sibTrans" cxnId="{0CADF830-AE7B-4A01-B98A-F3A29EFB563B}">
      <dgm:prSet/>
      <dgm:spPr/>
      <dgm:t>
        <a:bodyPr/>
        <a:lstStyle/>
        <a:p>
          <a:endParaRPr lang="fr-FR"/>
        </a:p>
      </dgm:t>
    </dgm:pt>
    <dgm:pt modelId="{99CDB0EE-C988-4F6A-BE18-218C85626365}">
      <dgm:prSet phldrT="[Texte]"/>
      <dgm:spPr/>
      <dgm:t>
        <a:bodyPr/>
        <a:lstStyle/>
        <a:p>
          <a:r>
            <a:rPr lang="fr-FR" dirty="0"/>
            <a:t>3x90</a:t>
          </a:r>
        </a:p>
      </dgm:t>
    </dgm:pt>
    <dgm:pt modelId="{15FAFE25-CDC9-4218-8E3A-A2CE1405F3A9}" type="parTrans" cxnId="{F632A186-9BC7-4203-8094-D94AD412C1A1}">
      <dgm:prSet/>
      <dgm:spPr/>
      <dgm:t>
        <a:bodyPr/>
        <a:lstStyle/>
        <a:p>
          <a:endParaRPr lang="fr-FR"/>
        </a:p>
      </dgm:t>
    </dgm:pt>
    <dgm:pt modelId="{0181EFD0-7412-4FB9-95C8-2EA4CA64EF19}" type="sibTrans" cxnId="{F632A186-9BC7-4203-8094-D94AD412C1A1}">
      <dgm:prSet/>
      <dgm:spPr/>
      <dgm:t>
        <a:bodyPr/>
        <a:lstStyle/>
        <a:p>
          <a:endParaRPr lang="fr-FR"/>
        </a:p>
      </dgm:t>
    </dgm:pt>
    <dgm:pt modelId="{9091ADEC-6F07-4289-89EE-91A1C70E7ECD}" type="pres">
      <dgm:prSet presAssocID="{DD365529-F9FE-465D-983E-0C26C0B3BC83}" presName="Name0" presStyleCnt="0">
        <dgm:presLayoutVars>
          <dgm:dir/>
          <dgm:resizeHandles val="exact"/>
        </dgm:presLayoutVars>
      </dgm:prSet>
      <dgm:spPr/>
    </dgm:pt>
    <dgm:pt modelId="{F4202A3C-7919-43AC-AF08-FD58238BFCB3}" type="pres">
      <dgm:prSet presAssocID="{EB3EB6A8-E980-43BB-AC22-CB57A2B1EDA7}" presName="composite" presStyleCnt="0"/>
      <dgm:spPr/>
    </dgm:pt>
    <dgm:pt modelId="{AA04E226-2626-42BD-99FD-E151E7023EF6}" type="pres">
      <dgm:prSet presAssocID="{EB3EB6A8-E980-43BB-AC22-CB57A2B1EDA7}" presName="rect1" presStyleLbl="bgImgPlace1" presStyleIdx="0" presStyleCnt="5"/>
      <dgm:spPr>
        <a:blipFill rotWithShape="1">
          <a:blip xmlns:r="http://schemas.openxmlformats.org/officeDocument/2006/relationships" r:embed="rId1"/>
          <a:srcRect/>
          <a:stretch>
            <a:fillRect t="-14000" b="-14000"/>
          </a:stretch>
        </a:blipFill>
      </dgm:spPr>
    </dgm:pt>
    <dgm:pt modelId="{D81561F3-618F-4147-9495-7532B45BAA4A}" type="pres">
      <dgm:prSet presAssocID="{EB3EB6A8-E980-43BB-AC22-CB57A2B1EDA7}" presName="wedgeRectCallout1" presStyleLbl="node1" presStyleIdx="0" presStyleCnt="5">
        <dgm:presLayoutVars>
          <dgm:bulletEnabled val="1"/>
        </dgm:presLayoutVars>
      </dgm:prSet>
      <dgm:spPr/>
    </dgm:pt>
    <dgm:pt modelId="{5ADBF439-5FC0-4064-8FB9-E58037A0F621}" type="pres">
      <dgm:prSet presAssocID="{3F48B9CB-20ED-4BE6-9020-457E62EB43F0}" presName="sibTrans" presStyleCnt="0"/>
      <dgm:spPr/>
    </dgm:pt>
    <dgm:pt modelId="{3347B3FE-28A6-4E80-A209-4326E4E59887}" type="pres">
      <dgm:prSet presAssocID="{54A54A8A-0088-47CF-A1C0-84259F7B4F3C}" presName="composite" presStyleCnt="0"/>
      <dgm:spPr/>
    </dgm:pt>
    <dgm:pt modelId="{8E3E1BF6-FF11-4DE8-87BF-95EAE6AB9F9D}" type="pres">
      <dgm:prSet presAssocID="{54A54A8A-0088-47CF-A1C0-84259F7B4F3C}" presName="rect1" presStyleLbl="bgImgPlace1" presStyleIdx="1" presStyleCnt="5"/>
      <dgm:spPr>
        <a:blipFill rotWithShape="1">
          <a:blip xmlns:r="http://schemas.openxmlformats.org/officeDocument/2006/relationships" r:embed="rId2"/>
          <a:srcRect/>
          <a:stretch>
            <a:fillRect t="-15000" b="-15000"/>
          </a:stretch>
        </a:blipFill>
      </dgm:spPr>
    </dgm:pt>
    <dgm:pt modelId="{4C611C27-973D-4F12-9858-DDAC3A387EBE}" type="pres">
      <dgm:prSet presAssocID="{54A54A8A-0088-47CF-A1C0-84259F7B4F3C}" presName="wedgeRectCallout1" presStyleLbl="node1" presStyleIdx="1" presStyleCnt="5">
        <dgm:presLayoutVars>
          <dgm:bulletEnabled val="1"/>
        </dgm:presLayoutVars>
      </dgm:prSet>
      <dgm:spPr/>
    </dgm:pt>
    <dgm:pt modelId="{5D7A45B9-DB91-4E33-B8BA-6E1B1BC64C0F}" type="pres">
      <dgm:prSet presAssocID="{7337F56F-8038-4BC8-B634-04CFF8B5DE48}" presName="sibTrans" presStyleCnt="0"/>
      <dgm:spPr/>
    </dgm:pt>
    <dgm:pt modelId="{1BA8468C-8724-46FC-B3CD-BFC332EB27D2}" type="pres">
      <dgm:prSet presAssocID="{AFD28B8A-2430-4CCC-83A4-7887BB26D712}" presName="composite" presStyleCnt="0"/>
      <dgm:spPr/>
    </dgm:pt>
    <dgm:pt modelId="{984A80D3-33E4-4FC6-B890-691054115AF9}" type="pres">
      <dgm:prSet presAssocID="{AFD28B8A-2430-4CCC-83A4-7887BB26D712}" presName="rect1" presStyleLbl="bgImgPlace1" presStyleIdx="2" presStyleCnt="5"/>
      <dgm:spPr>
        <a:blipFill rotWithShape="1">
          <a:blip xmlns:r="http://schemas.openxmlformats.org/officeDocument/2006/relationships" r:embed="rId3"/>
          <a:srcRect/>
          <a:stretch>
            <a:fillRect t="-19000" b="-19000"/>
          </a:stretch>
        </a:blipFill>
      </dgm:spPr>
    </dgm:pt>
    <dgm:pt modelId="{E7637660-CB5E-4CD4-9DA2-9AB5DCC539EF}" type="pres">
      <dgm:prSet presAssocID="{AFD28B8A-2430-4CCC-83A4-7887BB26D712}" presName="wedgeRectCallout1" presStyleLbl="node1" presStyleIdx="2" presStyleCnt="5">
        <dgm:presLayoutVars>
          <dgm:bulletEnabled val="1"/>
        </dgm:presLayoutVars>
      </dgm:prSet>
      <dgm:spPr/>
    </dgm:pt>
    <dgm:pt modelId="{CA19BDA8-4752-415A-9140-0814C3FFD13F}" type="pres">
      <dgm:prSet presAssocID="{C7E22456-FDA0-468B-B43C-CF69D85796E3}" presName="sibTrans" presStyleCnt="0"/>
      <dgm:spPr/>
    </dgm:pt>
    <dgm:pt modelId="{D05DB645-AD5C-45DF-BE35-6BC301020A90}" type="pres">
      <dgm:prSet presAssocID="{99CDB0EE-C988-4F6A-BE18-218C85626365}" presName="composite" presStyleCnt="0"/>
      <dgm:spPr/>
    </dgm:pt>
    <dgm:pt modelId="{D4438C62-C12F-4DE3-B0B0-AA02770AEBE3}" type="pres">
      <dgm:prSet presAssocID="{99CDB0EE-C988-4F6A-BE18-218C85626365}" presName="rect1" presStyleLbl="bgImgPlace1" presStyleIdx="3" presStyleCnt="5"/>
      <dgm:spPr>
        <a:blipFill rotWithShape="1">
          <a:blip xmlns:r="http://schemas.openxmlformats.org/officeDocument/2006/relationships" r:embed="rId4"/>
          <a:srcRect/>
          <a:stretch>
            <a:fillRect t="-20000" b="-20000"/>
          </a:stretch>
        </a:blipFill>
      </dgm:spPr>
    </dgm:pt>
    <dgm:pt modelId="{0DCAECCB-359D-4F80-91F1-B31352564AD3}" type="pres">
      <dgm:prSet presAssocID="{99CDB0EE-C988-4F6A-BE18-218C85626365}" presName="wedgeRectCallout1" presStyleLbl="node1" presStyleIdx="3" presStyleCnt="5">
        <dgm:presLayoutVars>
          <dgm:bulletEnabled val="1"/>
        </dgm:presLayoutVars>
      </dgm:prSet>
      <dgm:spPr/>
    </dgm:pt>
    <dgm:pt modelId="{45422E62-9A15-4E4C-8809-C42CA62510FA}" type="pres">
      <dgm:prSet presAssocID="{0181EFD0-7412-4FB9-95C8-2EA4CA64EF19}" presName="sibTrans" presStyleCnt="0"/>
      <dgm:spPr/>
    </dgm:pt>
    <dgm:pt modelId="{C6DE6D3D-6F7B-4C93-A820-8FF67A374A91}" type="pres">
      <dgm:prSet presAssocID="{A3DEB619-622D-4AB9-836F-569FCAB34D2E}" presName="composite" presStyleCnt="0"/>
      <dgm:spPr/>
    </dgm:pt>
    <dgm:pt modelId="{1EE4797D-5358-4B3E-999F-590A7F1EFB20}" type="pres">
      <dgm:prSet presAssocID="{A3DEB619-622D-4AB9-836F-569FCAB34D2E}" presName="rect1" presStyleLbl="bgImgPlace1" presStyleIdx="4" presStyleCnt="5"/>
      <dgm:spPr>
        <a:blipFill rotWithShape="1">
          <a:blip xmlns:r="http://schemas.openxmlformats.org/officeDocument/2006/relationships" r:embed="rId5"/>
          <a:srcRect/>
          <a:stretch>
            <a:fillRect t="-9000" b="-9000"/>
          </a:stretch>
        </a:blipFill>
      </dgm:spPr>
    </dgm:pt>
    <dgm:pt modelId="{554EE421-B216-4ABC-92EF-E078E8A2FE30}" type="pres">
      <dgm:prSet presAssocID="{A3DEB619-622D-4AB9-836F-569FCAB34D2E}" presName="wedgeRectCallout1" presStyleLbl="node1" presStyleIdx="4" presStyleCnt="5">
        <dgm:presLayoutVars>
          <dgm:bulletEnabled val="1"/>
        </dgm:presLayoutVars>
      </dgm:prSet>
      <dgm:spPr/>
    </dgm:pt>
  </dgm:ptLst>
  <dgm:cxnLst>
    <dgm:cxn modelId="{0CADF830-AE7B-4A01-B98A-F3A29EFB563B}" srcId="{DD365529-F9FE-465D-983E-0C26C0B3BC83}" destId="{A3DEB619-622D-4AB9-836F-569FCAB34D2E}" srcOrd="4" destOrd="0" parTransId="{8B76A68B-47B0-4DE6-8EA1-396A708A78DB}" sibTransId="{68567429-914C-480A-A9CA-96936D23DF43}"/>
    <dgm:cxn modelId="{9B9C0537-F2ED-4DB4-8F50-D8044537BDF6}" srcId="{DD365529-F9FE-465D-983E-0C26C0B3BC83}" destId="{EB3EB6A8-E980-43BB-AC22-CB57A2B1EDA7}" srcOrd="0" destOrd="0" parTransId="{9A5C481D-A05C-4692-9A21-FC1FB9771523}" sibTransId="{3F48B9CB-20ED-4BE6-9020-457E62EB43F0}"/>
    <dgm:cxn modelId="{61A6A368-85B1-430D-9B9C-5D586C331AC5}" type="presOf" srcId="{EB3EB6A8-E980-43BB-AC22-CB57A2B1EDA7}" destId="{D81561F3-618F-4147-9495-7532B45BAA4A}" srcOrd="0" destOrd="0" presId="urn:microsoft.com/office/officeart/2008/layout/BendingPictureCaptionList"/>
    <dgm:cxn modelId="{C3A8F06A-68E9-470D-9C35-2EEC4D4B62C4}" type="presOf" srcId="{AFD28B8A-2430-4CCC-83A4-7887BB26D712}" destId="{E7637660-CB5E-4CD4-9DA2-9AB5DCC539EF}" srcOrd="0" destOrd="0" presId="urn:microsoft.com/office/officeart/2008/layout/BendingPictureCaptionList"/>
    <dgm:cxn modelId="{9FF6676E-31B4-4C3F-80D3-05E373B19B49}" type="presOf" srcId="{DD365529-F9FE-465D-983E-0C26C0B3BC83}" destId="{9091ADEC-6F07-4289-89EE-91A1C70E7ECD}" srcOrd="0" destOrd="0" presId="urn:microsoft.com/office/officeart/2008/layout/BendingPictureCaptionList"/>
    <dgm:cxn modelId="{6CE58F77-B03B-4FED-997F-ED43DEB6930E}" type="presOf" srcId="{A3DEB619-622D-4AB9-836F-569FCAB34D2E}" destId="{554EE421-B216-4ABC-92EF-E078E8A2FE30}" srcOrd="0" destOrd="0" presId="urn:microsoft.com/office/officeart/2008/layout/BendingPictureCaptionList"/>
    <dgm:cxn modelId="{F632A186-9BC7-4203-8094-D94AD412C1A1}" srcId="{DD365529-F9FE-465D-983E-0C26C0B3BC83}" destId="{99CDB0EE-C988-4F6A-BE18-218C85626365}" srcOrd="3" destOrd="0" parTransId="{15FAFE25-CDC9-4218-8E3A-A2CE1405F3A9}" sibTransId="{0181EFD0-7412-4FB9-95C8-2EA4CA64EF19}"/>
    <dgm:cxn modelId="{BE0932B2-F840-4520-938F-7A14916A8751}" type="presOf" srcId="{99CDB0EE-C988-4F6A-BE18-218C85626365}" destId="{0DCAECCB-359D-4F80-91F1-B31352564AD3}" srcOrd="0" destOrd="0" presId="urn:microsoft.com/office/officeart/2008/layout/BendingPictureCaptionList"/>
    <dgm:cxn modelId="{6F0ACBCA-731C-4E5E-9CC7-55C6D7D94453}" srcId="{DD365529-F9FE-465D-983E-0C26C0B3BC83}" destId="{54A54A8A-0088-47CF-A1C0-84259F7B4F3C}" srcOrd="1" destOrd="0" parTransId="{66B6E606-BD4C-4D6A-BBAF-430EEB0593B1}" sibTransId="{7337F56F-8038-4BC8-B634-04CFF8B5DE48}"/>
    <dgm:cxn modelId="{118DADD4-9A3C-4376-988C-8716CBFF851A}" type="presOf" srcId="{54A54A8A-0088-47CF-A1C0-84259F7B4F3C}" destId="{4C611C27-973D-4F12-9858-DDAC3A387EBE}" srcOrd="0" destOrd="0" presId="urn:microsoft.com/office/officeart/2008/layout/BendingPictureCaptionList"/>
    <dgm:cxn modelId="{339041F9-D067-418F-9B79-0356176D5532}" srcId="{DD365529-F9FE-465D-983E-0C26C0B3BC83}" destId="{AFD28B8A-2430-4CCC-83A4-7887BB26D712}" srcOrd="2" destOrd="0" parTransId="{510F9C44-886E-473F-8897-5405A88927E8}" sibTransId="{C7E22456-FDA0-468B-B43C-CF69D85796E3}"/>
    <dgm:cxn modelId="{0DE9EFEC-CD36-4E5C-AA88-A52DB9C6F9C0}" type="presParOf" srcId="{9091ADEC-6F07-4289-89EE-91A1C70E7ECD}" destId="{F4202A3C-7919-43AC-AF08-FD58238BFCB3}" srcOrd="0" destOrd="0" presId="urn:microsoft.com/office/officeart/2008/layout/BendingPictureCaptionList"/>
    <dgm:cxn modelId="{1D267307-7656-4996-A477-0698AAC46F95}" type="presParOf" srcId="{F4202A3C-7919-43AC-AF08-FD58238BFCB3}" destId="{AA04E226-2626-42BD-99FD-E151E7023EF6}" srcOrd="0" destOrd="0" presId="urn:microsoft.com/office/officeart/2008/layout/BendingPictureCaptionList"/>
    <dgm:cxn modelId="{31206281-3389-4DE7-883D-57CFA44D0F87}" type="presParOf" srcId="{F4202A3C-7919-43AC-AF08-FD58238BFCB3}" destId="{D81561F3-618F-4147-9495-7532B45BAA4A}" srcOrd="1" destOrd="0" presId="urn:microsoft.com/office/officeart/2008/layout/BendingPictureCaptionList"/>
    <dgm:cxn modelId="{CA9BF833-CBBE-40CD-97BD-39C7AC798919}" type="presParOf" srcId="{9091ADEC-6F07-4289-89EE-91A1C70E7ECD}" destId="{5ADBF439-5FC0-4064-8FB9-E58037A0F621}" srcOrd="1" destOrd="0" presId="urn:microsoft.com/office/officeart/2008/layout/BendingPictureCaptionList"/>
    <dgm:cxn modelId="{49CED44B-028E-44C0-95EF-033F5F2AEB05}" type="presParOf" srcId="{9091ADEC-6F07-4289-89EE-91A1C70E7ECD}" destId="{3347B3FE-28A6-4E80-A209-4326E4E59887}" srcOrd="2" destOrd="0" presId="urn:microsoft.com/office/officeart/2008/layout/BendingPictureCaptionList"/>
    <dgm:cxn modelId="{6DCC549F-B2AC-45EE-BC25-9A7F51CB7A2B}" type="presParOf" srcId="{3347B3FE-28A6-4E80-A209-4326E4E59887}" destId="{8E3E1BF6-FF11-4DE8-87BF-95EAE6AB9F9D}" srcOrd="0" destOrd="0" presId="urn:microsoft.com/office/officeart/2008/layout/BendingPictureCaptionList"/>
    <dgm:cxn modelId="{B13203A5-95F1-4D0A-B91D-FC679936D1A1}" type="presParOf" srcId="{3347B3FE-28A6-4E80-A209-4326E4E59887}" destId="{4C611C27-973D-4F12-9858-DDAC3A387EBE}" srcOrd="1" destOrd="0" presId="urn:microsoft.com/office/officeart/2008/layout/BendingPictureCaptionList"/>
    <dgm:cxn modelId="{4D3A906D-5F86-4533-ABB3-B4E3EEB0BF7E}" type="presParOf" srcId="{9091ADEC-6F07-4289-89EE-91A1C70E7ECD}" destId="{5D7A45B9-DB91-4E33-B8BA-6E1B1BC64C0F}" srcOrd="3" destOrd="0" presId="urn:microsoft.com/office/officeart/2008/layout/BendingPictureCaptionList"/>
    <dgm:cxn modelId="{AC8A7203-1CD5-44EA-9B5E-AB9EF5044E66}" type="presParOf" srcId="{9091ADEC-6F07-4289-89EE-91A1C70E7ECD}" destId="{1BA8468C-8724-46FC-B3CD-BFC332EB27D2}" srcOrd="4" destOrd="0" presId="urn:microsoft.com/office/officeart/2008/layout/BendingPictureCaptionList"/>
    <dgm:cxn modelId="{291B8252-A749-4DC1-BC3C-C3B3B7CC7E65}" type="presParOf" srcId="{1BA8468C-8724-46FC-B3CD-BFC332EB27D2}" destId="{984A80D3-33E4-4FC6-B890-691054115AF9}" srcOrd="0" destOrd="0" presId="urn:microsoft.com/office/officeart/2008/layout/BendingPictureCaptionList"/>
    <dgm:cxn modelId="{C26EE6C4-4DD0-4A41-9562-5971CEADF36D}" type="presParOf" srcId="{1BA8468C-8724-46FC-B3CD-BFC332EB27D2}" destId="{E7637660-CB5E-4CD4-9DA2-9AB5DCC539EF}" srcOrd="1" destOrd="0" presId="urn:microsoft.com/office/officeart/2008/layout/BendingPictureCaptionList"/>
    <dgm:cxn modelId="{3B7917DB-14F2-48D2-A2C6-FDC6C0D332D3}" type="presParOf" srcId="{9091ADEC-6F07-4289-89EE-91A1C70E7ECD}" destId="{CA19BDA8-4752-415A-9140-0814C3FFD13F}" srcOrd="5" destOrd="0" presId="urn:microsoft.com/office/officeart/2008/layout/BendingPictureCaptionList"/>
    <dgm:cxn modelId="{D10670C9-14EC-4B04-A29B-0110CB0A714B}" type="presParOf" srcId="{9091ADEC-6F07-4289-89EE-91A1C70E7ECD}" destId="{D05DB645-AD5C-45DF-BE35-6BC301020A90}" srcOrd="6" destOrd="0" presId="urn:microsoft.com/office/officeart/2008/layout/BendingPictureCaptionList"/>
    <dgm:cxn modelId="{23835847-6BD9-4A63-AAEC-56245DD8DA59}" type="presParOf" srcId="{D05DB645-AD5C-45DF-BE35-6BC301020A90}" destId="{D4438C62-C12F-4DE3-B0B0-AA02770AEBE3}" srcOrd="0" destOrd="0" presId="urn:microsoft.com/office/officeart/2008/layout/BendingPictureCaptionList"/>
    <dgm:cxn modelId="{3F601866-2D15-4F98-8733-FCD27E9D6C34}" type="presParOf" srcId="{D05DB645-AD5C-45DF-BE35-6BC301020A90}" destId="{0DCAECCB-359D-4F80-91F1-B31352564AD3}" srcOrd="1" destOrd="0" presId="urn:microsoft.com/office/officeart/2008/layout/BendingPictureCaptionList"/>
    <dgm:cxn modelId="{DEA5CC48-12C8-4F17-B580-BBF42169596E}" type="presParOf" srcId="{9091ADEC-6F07-4289-89EE-91A1C70E7ECD}" destId="{45422E62-9A15-4E4C-8809-C42CA62510FA}" srcOrd="7" destOrd="0" presId="urn:microsoft.com/office/officeart/2008/layout/BendingPictureCaptionList"/>
    <dgm:cxn modelId="{8A6BB2D4-967C-4E69-BB44-A1B63543E9AB}" type="presParOf" srcId="{9091ADEC-6F07-4289-89EE-91A1C70E7ECD}" destId="{C6DE6D3D-6F7B-4C93-A820-8FF67A374A91}" srcOrd="8" destOrd="0" presId="urn:microsoft.com/office/officeart/2008/layout/BendingPictureCaptionList"/>
    <dgm:cxn modelId="{649BECB3-259B-4FE2-BC2C-7FB014399133}" type="presParOf" srcId="{C6DE6D3D-6F7B-4C93-A820-8FF67A374A91}" destId="{1EE4797D-5358-4B3E-999F-590A7F1EFB20}" srcOrd="0" destOrd="0" presId="urn:microsoft.com/office/officeart/2008/layout/BendingPictureCaptionList"/>
    <dgm:cxn modelId="{6ED18ECC-9212-40F4-9498-427ACD6549F3}" type="presParOf" srcId="{C6DE6D3D-6F7B-4C93-A820-8FF67A374A91}" destId="{554EE421-B216-4ABC-92EF-E078E8A2FE30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FD38089-8CA1-49CB-AFA2-AF28C655957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F1F78285-B8D7-4E40-8218-6EECF9B12208}">
      <dgm:prSet phldrT="[Texte]"/>
      <dgm:spPr/>
      <dgm:t>
        <a:bodyPr/>
        <a:lstStyle/>
        <a:p>
          <a:r>
            <a:rPr lang="fr-FR" dirty="0"/>
            <a:t>7 séances pour la réalisation du moule, l’assemblage/ajustage et l’injection</a:t>
          </a:r>
        </a:p>
      </dgm:t>
    </dgm:pt>
    <dgm:pt modelId="{E036755B-0A48-4479-B157-2900220B6BFB}" type="parTrans" cxnId="{9BC20876-AE3E-46C4-BDF3-96A5F5C4A584}">
      <dgm:prSet/>
      <dgm:spPr/>
      <dgm:t>
        <a:bodyPr/>
        <a:lstStyle/>
        <a:p>
          <a:endParaRPr lang="fr-FR"/>
        </a:p>
      </dgm:t>
    </dgm:pt>
    <dgm:pt modelId="{6BBCAAB6-F4FB-4B72-9373-7A498DE84635}" type="sibTrans" cxnId="{9BC20876-AE3E-46C4-BDF3-96A5F5C4A584}">
      <dgm:prSet/>
      <dgm:spPr/>
      <dgm:t>
        <a:bodyPr/>
        <a:lstStyle/>
        <a:p>
          <a:endParaRPr lang="fr-FR"/>
        </a:p>
      </dgm:t>
    </dgm:pt>
    <dgm:pt modelId="{BEEF789F-7C1A-484C-831B-F409C46A7C37}" type="pres">
      <dgm:prSet presAssocID="{2FD38089-8CA1-49CB-AFA2-AF28C6559573}" presName="vert0" presStyleCnt="0">
        <dgm:presLayoutVars>
          <dgm:dir/>
          <dgm:animOne val="branch"/>
          <dgm:animLvl val="lvl"/>
        </dgm:presLayoutVars>
      </dgm:prSet>
      <dgm:spPr/>
    </dgm:pt>
    <dgm:pt modelId="{B53DA609-7FDD-4171-AD0C-3C40D2E0CF91}" type="pres">
      <dgm:prSet presAssocID="{F1F78285-B8D7-4E40-8218-6EECF9B12208}" presName="thickLine" presStyleLbl="alignNode1" presStyleIdx="0" presStyleCnt="1"/>
      <dgm:spPr/>
    </dgm:pt>
    <dgm:pt modelId="{A980D73C-3FFA-48C6-8038-2FEA3C30C00E}" type="pres">
      <dgm:prSet presAssocID="{F1F78285-B8D7-4E40-8218-6EECF9B12208}" presName="horz1" presStyleCnt="0"/>
      <dgm:spPr/>
    </dgm:pt>
    <dgm:pt modelId="{281B64B3-06DA-46CF-864E-702A56369282}" type="pres">
      <dgm:prSet presAssocID="{F1F78285-B8D7-4E40-8218-6EECF9B12208}" presName="tx1" presStyleLbl="revTx" presStyleIdx="0" presStyleCnt="1"/>
      <dgm:spPr/>
    </dgm:pt>
    <dgm:pt modelId="{9038D4B9-6266-4BF9-B6F9-3552ACB5F6F2}" type="pres">
      <dgm:prSet presAssocID="{F1F78285-B8D7-4E40-8218-6EECF9B12208}" presName="vert1" presStyleCnt="0"/>
      <dgm:spPr/>
    </dgm:pt>
  </dgm:ptLst>
  <dgm:cxnLst>
    <dgm:cxn modelId="{9BC20876-AE3E-46C4-BDF3-96A5F5C4A584}" srcId="{2FD38089-8CA1-49CB-AFA2-AF28C6559573}" destId="{F1F78285-B8D7-4E40-8218-6EECF9B12208}" srcOrd="0" destOrd="0" parTransId="{E036755B-0A48-4479-B157-2900220B6BFB}" sibTransId="{6BBCAAB6-F4FB-4B72-9373-7A498DE84635}"/>
    <dgm:cxn modelId="{BFEC93D6-D0EE-49EA-9ECE-4BCA62694B6D}" type="presOf" srcId="{F1F78285-B8D7-4E40-8218-6EECF9B12208}" destId="{281B64B3-06DA-46CF-864E-702A56369282}" srcOrd="0" destOrd="0" presId="urn:microsoft.com/office/officeart/2008/layout/LinedList"/>
    <dgm:cxn modelId="{B9F970DD-A67D-42CE-AA56-56A2DF556B8E}" type="presOf" srcId="{2FD38089-8CA1-49CB-AFA2-AF28C6559573}" destId="{BEEF789F-7C1A-484C-831B-F409C46A7C37}" srcOrd="0" destOrd="0" presId="urn:microsoft.com/office/officeart/2008/layout/LinedList"/>
    <dgm:cxn modelId="{6584E6B4-EC52-418C-A804-2E3D1541E9D4}" type="presParOf" srcId="{BEEF789F-7C1A-484C-831B-F409C46A7C37}" destId="{B53DA609-7FDD-4171-AD0C-3C40D2E0CF91}" srcOrd="0" destOrd="0" presId="urn:microsoft.com/office/officeart/2008/layout/LinedList"/>
    <dgm:cxn modelId="{D35FAE89-F12D-4470-AF63-8D13B06FFD74}" type="presParOf" srcId="{BEEF789F-7C1A-484C-831B-F409C46A7C37}" destId="{A980D73C-3FFA-48C6-8038-2FEA3C30C00E}" srcOrd="1" destOrd="0" presId="urn:microsoft.com/office/officeart/2008/layout/LinedList"/>
    <dgm:cxn modelId="{CCE25751-8262-4D43-91F6-E77227E262F2}" type="presParOf" srcId="{A980D73C-3FFA-48C6-8038-2FEA3C30C00E}" destId="{281B64B3-06DA-46CF-864E-702A56369282}" srcOrd="0" destOrd="0" presId="urn:microsoft.com/office/officeart/2008/layout/LinedList"/>
    <dgm:cxn modelId="{E1A03FA6-CAEF-4953-AD7E-C3A26D4F1884}" type="presParOf" srcId="{A980D73C-3FFA-48C6-8038-2FEA3C30C00E}" destId="{9038D4B9-6266-4BF9-B6F9-3552ACB5F6F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D365529-F9FE-465D-983E-0C26C0B3BC83}" type="doc">
      <dgm:prSet loTypeId="urn:microsoft.com/office/officeart/2008/layout/BendingPictureCaptionList" loCatId="picture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fr-FR"/>
        </a:p>
      </dgm:t>
    </dgm:pt>
    <dgm:pt modelId="{EB3EB6A8-E980-43BB-AC22-CB57A2B1EDA7}">
      <dgm:prSet phldrT="[Texte]"/>
      <dgm:spPr/>
      <dgm:t>
        <a:bodyPr/>
        <a:lstStyle/>
        <a:p>
          <a:r>
            <a:rPr lang="fr-FR" dirty="0"/>
            <a:t>1x90</a:t>
          </a:r>
        </a:p>
      </dgm:t>
    </dgm:pt>
    <dgm:pt modelId="{9A5C481D-A05C-4692-9A21-FC1FB9771523}" type="parTrans" cxnId="{9B9C0537-F2ED-4DB4-8F50-D8044537BDF6}">
      <dgm:prSet/>
      <dgm:spPr/>
      <dgm:t>
        <a:bodyPr/>
        <a:lstStyle/>
        <a:p>
          <a:endParaRPr lang="fr-FR"/>
        </a:p>
      </dgm:t>
    </dgm:pt>
    <dgm:pt modelId="{3F48B9CB-20ED-4BE6-9020-457E62EB43F0}" type="sibTrans" cxnId="{9B9C0537-F2ED-4DB4-8F50-D8044537BDF6}">
      <dgm:prSet/>
      <dgm:spPr/>
      <dgm:t>
        <a:bodyPr/>
        <a:lstStyle/>
        <a:p>
          <a:endParaRPr lang="fr-FR"/>
        </a:p>
      </dgm:t>
    </dgm:pt>
    <dgm:pt modelId="{54A54A8A-0088-47CF-A1C0-84259F7B4F3C}">
      <dgm:prSet phldrT="[Texte]"/>
      <dgm:spPr/>
      <dgm:t>
        <a:bodyPr/>
        <a:lstStyle/>
        <a:p>
          <a:r>
            <a:rPr lang="fr-FR" dirty="0"/>
            <a:t>1x120</a:t>
          </a:r>
        </a:p>
      </dgm:t>
    </dgm:pt>
    <dgm:pt modelId="{66B6E606-BD4C-4D6A-BBAF-430EEB0593B1}" type="parTrans" cxnId="{6F0ACBCA-731C-4E5E-9CC7-55C6D7D94453}">
      <dgm:prSet/>
      <dgm:spPr/>
      <dgm:t>
        <a:bodyPr/>
        <a:lstStyle/>
        <a:p>
          <a:endParaRPr lang="fr-FR"/>
        </a:p>
      </dgm:t>
    </dgm:pt>
    <dgm:pt modelId="{7337F56F-8038-4BC8-B634-04CFF8B5DE48}" type="sibTrans" cxnId="{6F0ACBCA-731C-4E5E-9CC7-55C6D7D94453}">
      <dgm:prSet/>
      <dgm:spPr/>
      <dgm:t>
        <a:bodyPr/>
        <a:lstStyle/>
        <a:p>
          <a:endParaRPr lang="fr-FR"/>
        </a:p>
      </dgm:t>
    </dgm:pt>
    <dgm:pt modelId="{AFD28B8A-2430-4CCC-83A4-7887BB26D712}">
      <dgm:prSet phldrT="[Texte]"/>
      <dgm:spPr/>
      <dgm:t>
        <a:bodyPr/>
        <a:lstStyle/>
        <a:p>
          <a:r>
            <a:rPr lang="fr-FR" dirty="0"/>
            <a:t>3x60+120</a:t>
          </a:r>
        </a:p>
      </dgm:t>
    </dgm:pt>
    <dgm:pt modelId="{510F9C44-886E-473F-8897-5405A88927E8}" type="parTrans" cxnId="{339041F9-D067-418F-9B79-0356176D5532}">
      <dgm:prSet/>
      <dgm:spPr/>
      <dgm:t>
        <a:bodyPr/>
        <a:lstStyle/>
        <a:p>
          <a:endParaRPr lang="fr-FR"/>
        </a:p>
      </dgm:t>
    </dgm:pt>
    <dgm:pt modelId="{C7E22456-FDA0-468B-B43C-CF69D85796E3}" type="sibTrans" cxnId="{339041F9-D067-418F-9B79-0356176D5532}">
      <dgm:prSet/>
      <dgm:spPr/>
      <dgm:t>
        <a:bodyPr/>
        <a:lstStyle/>
        <a:p>
          <a:endParaRPr lang="fr-FR"/>
        </a:p>
      </dgm:t>
    </dgm:pt>
    <dgm:pt modelId="{A3DEB619-622D-4AB9-836F-569FCAB34D2E}">
      <dgm:prSet phldrT="[Texte]"/>
      <dgm:spPr/>
      <dgm:t>
        <a:bodyPr/>
        <a:lstStyle/>
        <a:p>
          <a:r>
            <a:rPr lang="fr-FR" dirty="0"/>
            <a:t>3x120</a:t>
          </a:r>
        </a:p>
      </dgm:t>
    </dgm:pt>
    <dgm:pt modelId="{8B76A68B-47B0-4DE6-8EA1-396A708A78DB}" type="parTrans" cxnId="{0CADF830-AE7B-4A01-B98A-F3A29EFB563B}">
      <dgm:prSet/>
      <dgm:spPr/>
      <dgm:t>
        <a:bodyPr/>
        <a:lstStyle/>
        <a:p>
          <a:endParaRPr lang="fr-FR"/>
        </a:p>
      </dgm:t>
    </dgm:pt>
    <dgm:pt modelId="{68567429-914C-480A-A9CA-96936D23DF43}" type="sibTrans" cxnId="{0CADF830-AE7B-4A01-B98A-F3A29EFB563B}">
      <dgm:prSet/>
      <dgm:spPr/>
      <dgm:t>
        <a:bodyPr/>
        <a:lstStyle/>
        <a:p>
          <a:endParaRPr lang="fr-FR"/>
        </a:p>
      </dgm:t>
    </dgm:pt>
    <dgm:pt modelId="{99CDB0EE-C988-4F6A-BE18-218C85626365}">
      <dgm:prSet phldrT="[Texte]"/>
      <dgm:spPr/>
      <dgm:t>
        <a:bodyPr/>
        <a:lstStyle/>
        <a:p>
          <a:r>
            <a:rPr lang="fr-FR" dirty="0"/>
            <a:t>3x90</a:t>
          </a:r>
        </a:p>
      </dgm:t>
    </dgm:pt>
    <dgm:pt modelId="{15FAFE25-CDC9-4218-8E3A-A2CE1405F3A9}" type="parTrans" cxnId="{F632A186-9BC7-4203-8094-D94AD412C1A1}">
      <dgm:prSet/>
      <dgm:spPr/>
      <dgm:t>
        <a:bodyPr/>
        <a:lstStyle/>
        <a:p>
          <a:endParaRPr lang="fr-FR"/>
        </a:p>
      </dgm:t>
    </dgm:pt>
    <dgm:pt modelId="{0181EFD0-7412-4FB9-95C8-2EA4CA64EF19}" type="sibTrans" cxnId="{F632A186-9BC7-4203-8094-D94AD412C1A1}">
      <dgm:prSet/>
      <dgm:spPr/>
      <dgm:t>
        <a:bodyPr/>
        <a:lstStyle/>
        <a:p>
          <a:endParaRPr lang="fr-FR"/>
        </a:p>
      </dgm:t>
    </dgm:pt>
    <dgm:pt modelId="{9091ADEC-6F07-4289-89EE-91A1C70E7ECD}" type="pres">
      <dgm:prSet presAssocID="{DD365529-F9FE-465D-983E-0C26C0B3BC83}" presName="Name0" presStyleCnt="0">
        <dgm:presLayoutVars>
          <dgm:dir/>
          <dgm:resizeHandles val="exact"/>
        </dgm:presLayoutVars>
      </dgm:prSet>
      <dgm:spPr/>
    </dgm:pt>
    <dgm:pt modelId="{F4202A3C-7919-43AC-AF08-FD58238BFCB3}" type="pres">
      <dgm:prSet presAssocID="{EB3EB6A8-E980-43BB-AC22-CB57A2B1EDA7}" presName="composite" presStyleCnt="0"/>
      <dgm:spPr/>
    </dgm:pt>
    <dgm:pt modelId="{AA04E226-2626-42BD-99FD-E151E7023EF6}" type="pres">
      <dgm:prSet presAssocID="{EB3EB6A8-E980-43BB-AC22-CB57A2B1EDA7}" presName="rect1" presStyleLbl="bgImgPlace1" presStyleIdx="0" presStyleCnt="5"/>
      <dgm:spPr>
        <a:blipFill rotWithShape="1">
          <a:blip xmlns:r="http://schemas.openxmlformats.org/officeDocument/2006/relationships" r:embed="rId1"/>
          <a:srcRect/>
          <a:stretch>
            <a:fillRect t="-14000" b="-14000"/>
          </a:stretch>
        </a:blipFill>
      </dgm:spPr>
    </dgm:pt>
    <dgm:pt modelId="{D81561F3-618F-4147-9495-7532B45BAA4A}" type="pres">
      <dgm:prSet presAssocID="{EB3EB6A8-E980-43BB-AC22-CB57A2B1EDA7}" presName="wedgeRectCallout1" presStyleLbl="node1" presStyleIdx="0" presStyleCnt="5">
        <dgm:presLayoutVars>
          <dgm:bulletEnabled val="1"/>
        </dgm:presLayoutVars>
      </dgm:prSet>
      <dgm:spPr/>
    </dgm:pt>
    <dgm:pt modelId="{5ADBF439-5FC0-4064-8FB9-E58037A0F621}" type="pres">
      <dgm:prSet presAssocID="{3F48B9CB-20ED-4BE6-9020-457E62EB43F0}" presName="sibTrans" presStyleCnt="0"/>
      <dgm:spPr/>
    </dgm:pt>
    <dgm:pt modelId="{3347B3FE-28A6-4E80-A209-4326E4E59887}" type="pres">
      <dgm:prSet presAssocID="{54A54A8A-0088-47CF-A1C0-84259F7B4F3C}" presName="composite" presStyleCnt="0"/>
      <dgm:spPr/>
    </dgm:pt>
    <dgm:pt modelId="{8E3E1BF6-FF11-4DE8-87BF-95EAE6AB9F9D}" type="pres">
      <dgm:prSet presAssocID="{54A54A8A-0088-47CF-A1C0-84259F7B4F3C}" presName="rect1" presStyleLbl="bgImgPlace1" presStyleIdx="1" presStyleCnt="5"/>
      <dgm:spPr>
        <a:blipFill rotWithShape="1">
          <a:blip xmlns:r="http://schemas.openxmlformats.org/officeDocument/2006/relationships" r:embed="rId2"/>
          <a:srcRect/>
          <a:stretch>
            <a:fillRect t="-15000" b="-15000"/>
          </a:stretch>
        </a:blipFill>
      </dgm:spPr>
    </dgm:pt>
    <dgm:pt modelId="{4C611C27-973D-4F12-9858-DDAC3A387EBE}" type="pres">
      <dgm:prSet presAssocID="{54A54A8A-0088-47CF-A1C0-84259F7B4F3C}" presName="wedgeRectCallout1" presStyleLbl="node1" presStyleIdx="1" presStyleCnt="5">
        <dgm:presLayoutVars>
          <dgm:bulletEnabled val="1"/>
        </dgm:presLayoutVars>
      </dgm:prSet>
      <dgm:spPr/>
    </dgm:pt>
    <dgm:pt modelId="{5D7A45B9-DB91-4E33-B8BA-6E1B1BC64C0F}" type="pres">
      <dgm:prSet presAssocID="{7337F56F-8038-4BC8-B634-04CFF8B5DE48}" presName="sibTrans" presStyleCnt="0"/>
      <dgm:spPr/>
    </dgm:pt>
    <dgm:pt modelId="{1BA8468C-8724-46FC-B3CD-BFC332EB27D2}" type="pres">
      <dgm:prSet presAssocID="{AFD28B8A-2430-4CCC-83A4-7887BB26D712}" presName="composite" presStyleCnt="0"/>
      <dgm:spPr/>
    </dgm:pt>
    <dgm:pt modelId="{984A80D3-33E4-4FC6-B890-691054115AF9}" type="pres">
      <dgm:prSet presAssocID="{AFD28B8A-2430-4CCC-83A4-7887BB26D712}" presName="rect1" presStyleLbl="bgImgPlace1" presStyleIdx="2" presStyleCnt="5"/>
      <dgm:spPr>
        <a:blipFill rotWithShape="1">
          <a:blip xmlns:r="http://schemas.openxmlformats.org/officeDocument/2006/relationships" r:embed="rId3"/>
          <a:srcRect/>
          <a:stretch>
            <a:fillRect t="-19000" b="-19000"/>
          </a:stretch>
        </a:blipFill>
      </dgm:spPr>
    </dgm:pt>
    <dgm:pt modelId="{E7637660-CB5E-4CD4-9DA2-9AB5DCC539EF}" type="pres">
      <dgm:prSet presAssocID="{AFD28B8A-2430-4CCC-83A4-7887BB26D712}" presName="wedgeRectCallout1" presStyleLbl="node1" presStyleIdx="2" presStyleCnt="5">
        <dgm:presLayoutVars>
          <dgm:bulletEnabled val="1"/>
        </dgm:presLayoutVars>
      </dgm:prSet>
      <dgm:spPr/>
    </dgm:pt>
    <dgm:pt modelId="{CA19BDA8-4752-415A-9140-0814C3FFD13F}" type="pres">
      <dgm:prSet presAssocID="{C7E22456-FDA0-468B-B43C-CF69D85796E3}" presName="sibTrans" presStyleCnt="0"/>
      <dgm:spPr/>
    </dgm:pt>
    <dgm:pt modelId="{D05DB645-AD5C-45DF-BE35-6BC301020A90}" type="pres">
      <dgm:prSet presAssocID="{99CDB0EE-C988-4F6A-BE18-218C85626365}" presName="composite" presStyleCnt="0"/>
      <dgm:spPr/>
    </dgm:pt>
    <dgm:pt modelId="{D4438C62-C12F-4DE3-B0B0-AA02770AEBE3}" type="pres">
      <dgm:prSet presAssocID="{99CDB0EE-C988-4F6A-BE18-218C85626365}" presName="rect1" presStyleLbl="bgImgPlace1" presStyleIdx="3" presStyleCnt="5"/>
      <dgm:spPr>
        <a:blipFill rotWithShape="1">
          <a:blip xmlns:r="http://schemas.openxmlformats.org/officeDocument/2006/relationships" r:embed="rId4"/>
          <a:srcRect/>
          <a:stretch>
            <a:fillRect t="-20000" b="-20000"/>
          </a:stretch>
        </a:blipFill>
      </dgm:spPr>
    </dgm:pt>
    <dgm:pt modelId="{0DCAECCB-359D-4F80-91F1-B31352564AD3}" type="pres">
      <dgm:prSet presAssocID="{99CDB0EE-C988-4F6A-BE18-218C85626365}" presName="wedgeRectCallout1" presStyleLbl="node1" presStyleIdx="3" presStyleCnt="5">
        <dgm:presLayoutVars>
          <dgm:bulletEnabled val="1"/>
        </dgm:presLayoutVars>
      </dgm:prSet>
      <dgm:spPr/>
    </dgm:pt>
    <dgm:pt modelId="{45422E62-9A15-4E4C-8809-C42CA62510FA}" type="pres">
      <dgm:prSet presAssocID="{0181EFD0-7412-4FB9-95C8-2EA4CA64EF19}" presName="sibTrans" presStyleCnt="0"/>
      <dgm:spPr/>
    </dgm:pt>
    <dgm:pt modelId="{C6DE6D3D-6F7B-4C93-A820-8FF67A374A91}" type="pres">
      <dgm:prSet presAssocID="{A3DEB619-622D-4AB9-836F-569FCAB34D2E}" presName="composite" presStyleCnt="0"/>
      <dgm:spPr/>
    </dgm:pt>
    <dgm:pt modelId="{1EE4797D-5358-4B3E-999F-590A7F1EFB20}" type="pres">
      <dgm:prSet presAssocID="{A3DEB619-622D-4AB9-836F-569FCAB34D2E}" presName="rect1" presStyleLbl="bgImgPlace1" presStyleIdx="4" presStyleCnt="5"/>
      <dgm:spPr>
        <a:blipFill rotWithShape="1">
          <a:blip xmlns:r="http://schemas.openxmlformats.org/officeDocument/2006/relationships" r:embed="rId5"/>
          <a:srcRect/>
          <a:stretch>
            <a:fillRect t="-9000" b="-9000"/>
          </a:stretch>
        </a:blipFill>
      </dgm:spPr>
    </dgm:pt>
    <dgm:pt modelId="{554EE421-B216-4ABC-92EF-E078E8A2FE30}" type="pres">
      <dgm:prSet presAssocID="{A3DEB619-622D-4AB9-836F-569FCAB34D2E}" presName="wedgeRectCallout1" presStyleLbl="node1" presStyleIdx="4" presStyleCnt="5">
        <dgm:presLayoutVars>
          <dgm:bulletEnabled val="1"/>
        </dgm:presLayoutVars>
      </dgm:prSet>
      <dgm:spPr/>
    </dgm:pt>
  </dgm:ptLst>
  <dgm:cxnLst>
    <dgm:cxn modelId="{0CADF830-AE7B-4A01-B98A-F3A29EFB563B}" srcId="{DD365529-F9FE-465D-983E-0C26C0B3BC83}" destId="{A3DEB619-622D-4AB9-836F-569FCAB34D2E}" srcOrd="4" destOrd="0" parTransId="{8B76A68B-47B0-4DE6-8EA1-396A708A78DB}" sibTransId="{68567429-914C-480A-A9CA-96936D23DF43}"/>
    <dgm:cxn modelId="{9B9C0537-F2ED-4DB4-8F50-D8044537BDF6}" srcId="{DD365529-F9FE-465D-983E-0C26C0B3BC83}" destId="{EB3EB6A8-E980-43BB-AC22-CB57A2B1EDA7}" srcOrd="0" destOrd="0" parTransId="{9A5C481D-A05C-4692-9A21-FC1FB9771523}" sibTransId="{3F48B9CB-20ED-4BE6-9020-457E62EB43F0}"/>
    <dgm:cxn modelId="{61A6A368-85B1-430D-9B9C-5D586C331AC5}" type="presOf" srcId="{EB3EB6A8-E980-43BB-AC22-CB57A2B1EDA7}" destId="{D81561F3-618F-4147-9495-7532B45BAA4A}" srcOrd="0" destOrd="0" presId="urn:microsoft.com/office/officeart/2008/layout/BendingPictureCaptionList"/>
    <dgm:cxn modelId="{C3A8F06A-68E9-470D-9C35-2EEC4D4B62C4}" type="presOf" srcId="{AFD28B8A-2430-4CCC-83A4-7887BB26D712}" destId="{E7637660-CB5E-4CD4-9DA2-9AB5DCC539EF}" srcOrd="0" destOrd="0" presId="urn:microsoft.com/office/officeart/2008/layout/BendingPictureCaptionList"/>
    <dgm:cxn modelId="{9FF6676E-31B4-4C3F-80D3-05E373B19B49}" type="presOf" srcId="{DD365529-F9FE-465D-983E-0C26C0B3BC83}" destId="{9091ADEC-6F07-4289-89EE-91A1C70E7ECD}" srcOrd="0" destOrd="0" presId="urn:microsoft.com/office/officeart/2008/layout/BendingPictureCaptionList"/>
    <dgm:cxn modelId="{6CE58F77-B03B-4FED-997F-ED43DEB6930E}" type="presOf" srcId="{A3DEB619-622D-4AB9-836F-569FCAB34D2E}" destId="{554EE421-B216-4ABC-92EF-E078E8A2FE30}" srcOrd="0" destOrd="0" presId="urn:microsoft.com/office/officeart/2008/layout/BendingPictureCaptionList"/>
    <dgm:cxn modelId="{F632A186-9BC7-4203-8094-D94AD412C1A1}" srcId="{DD365529-F9FE-465D-983E-0C26C0B3BC83}" destId="{99CDB0EE-C988-4F6A-BE18-218C85626365}" srcOrd="3" destOrd="0" parTransId="{15FAFE25-CDC9-4218-8E3A-A2CE1405F3A9}" sibTransId="{0181EFD0-7412-4FB9-95C8-2EA4CA64EF19}"/>
    <dgm:cxn modelId="{BE0932B2-F840-4520-938F-7A14916A8751}" type="presOf" srcId="{99CDB0EE-C988-4F6A-BE18-218C85626365}" destId="{0DCAECCB-359D-4F80-91F1-B31352564AD3}" srcOrd="0" destOrd="0" presId="urn:microsoft.com/office/officeart/2008/layout/BendingPictureCaptionList"/>
    <dgm:cxn modelId="{6F0ACBCA-731C-4E5E-9CC7-55C6D7D94453}" srcId="{DD365529-F9FE-465D-983E-0C26C0B3BC83}" destId="{54A54A8A-0088-47CF-A1C0-84259F7B4F3C}" srcOrd="1" destOrd="0" parTransId="{66B6E606-BD4C-4D6A-BBAF-430EEB0593B1}" sibTransId="{7337F56F-8038-4BC8-B634-04CFF8B5DE48}"/>
    <dgm:cxn modelId="{118DADD4-9A3C-4376-988C-8716CBFF851A}" type="presOf" srcId="{54A54A8A-0088-47CF-A1C0-84259F7B4F3C}" destId="{4C611C27-973D-4F12-9858-DDAC3A387EBE}" srcOrd="0" destOrd="0" presId="urn:microsoft.com/office/officeart/2008/layout/BendingPictureCaptionList"/>
    <dgm:cxn modelId="{339041F9-D067-418F-9B79-0356176D5532}" srcId="{DD365529-F9FE-465D-983E-0C26C0B3BC83}" destId="{AFD28B8A-2430-4CCC-83A4-7887BB26D712}" srcOrd="2" destOrd="0" parTransId="{510F9C44-886E-473F-8897-5405A88927E8}" sibTransId="{C7E22456-FDA0-468B-B43C-CF69D85796E3}"/>
    <dgm:cxn modelId="{0DE9EFEC-CD36-4E5C-AA88-A52DB9C6F9C0}" type="presParOf" srcId="{9091ADEC-6F07-4289-89EE-91A1C70E7ECD}" destId="{F4202A3C-7919-43AC-AF08-FD58238BFCB3}" srcOrd="0" destOrd="0" presId="urn:microsoft.com/office/officeart/2008/layout/BendingPictureCaptionList"/>
    <dgm:cxn modelId="{1D267307-7656-4996-A477-0698AAC46F95}" type="presParOf" srcId="{F4202A3C-7919-43AC-AF08-FD58238BFCB3}" destId="{AA04E226-2626-42BD-99FD-E151E7023EF6}" srcOrd="0" destOrd="0" presId="urn:microsoft.com/office/officeart/2008/layout/BendingPictureCaptionList"/>
    <dgm:cxn modelId="{31206281-3389-4DE7-883D-57CFA44D0F87}" type="presParOf" srcId="{F4202A3C-7919-43AC-AF08-FD58238BFCB3}" destId="{D81561F3-618F-4147-9495-7532B45BAA4A}" srcOrd="1" destOrd="0" presId="urn:microsoft.com/office/officeart/2008/layout/BendingPictureCaptionList"/>
    <dgm:cxn modelId="{CA9BF833-CBBE-40CD-97BD-39C7AC798919}" type="presParOf" srcId="{9091ADEC-6F07-4289-89EE-91A1C70E7ECD}" destId="{5ADBF439-5FC0-4064-8FB9-E58037A0F621}" srcOrd="1" destOrd="0" presId="urn:microsoft.com/office/officeart/2008/layout/BendingPictureCaptionList"/>
    <dgm:cxn modelId="{49CED44B-028E-44C0-95EF-033F5F2AEB05}" type="presParOf" srcId="{9091ADEC-6F07-4289-89EE-91A1C70E7ECD}" destId="{3347B3FE-28A6-4E80-A209-4326E4E59887}" srcOrd="2" destOrd="0" presId="urn:microsoft.com/office/officeart/2008/layout/BendingPictureCaptionList"/>
    <dgm:cxn modelId="{6DCC549F-B2AC-45EE-BC25-9A7F51CB7A2B}" type="presParOf" srcId="{3347B3FE-28A6-4E80-A209-4326E4E59887}" destId="{8E3E1BF6-FF11-4DE8-87BF-95EAE6AB9F9D}" srcOrd="0" destOrd="0" presId="urn:microsoft.com/office/officeart/2008/layout/BendingPictureCaptionList"/>
    <dgm:cxn modelId="{B13203A5-95F1-4D0A-B91D-FC679936D1A1}" type="presParOf" srcId="{3347B3FE-28A6-4E80-A209-4326E4E59887}" destId="{4C611C27-973D-4F12-9858-DDAC3A387EBE}" srcOrd="1" destOrd="0" presId="urn:microsoft.com/office/officeart/2008/layout/BendingPictureCaptionList"/>
    <dgm:cxn modelId="{4D3A906D-5F86-4533-ABB3-B4E3EEB0BF7E}" type="presParOf" srcId="{9091ADEC-6F07-4289-89EE-91A1C70E7ECD}" destId="{5D7A45B9-DB91-4E33-B8BA-6E1B1BC64C0F}" srcOrd="3" destOrd="0" presId="urn:microsoft.com/office/officeart/2008/layout/BendingPictureCaptionList"/>
    <dgm:cxn modelId="{AC8A7203-1CD5-44EA-9B5E-AB9EF5044E66}" type="presParOf" srcId="{9091ADEC-6F07-4289-89EE-91A1C70E7ECD}" destId="{1BA8468C-8724-46FC-B3CD-BFC332EB27D2}" srcOrd="4" destOrd="0" presId="urn:microsoft.com/office/officeart/2008/layout/BendingPictureCaptionList"/>
    <dgm:cxn modelId="{291B8252-A749-4DC1-BC3C-C3B3B7CC7E65}" type="presParOf" srcId="{1BA8468C-8724-46FC-B3CD-BFC332EB27D2}" destId="{984A80D3-33E4-4FC6-B890-691054115AF9}" srcOrd="0" destOrd="0" presId="urn:microsoft.com/office/officeart/2008/layout/BendingPictureCaptionList"/>
    <dgm:cxn modelId="{C26EE6C4-4DD0-4A41-9562-5971CEADF36D}" type="presParOf" srcId="{1BA8468C-8724-46FC-B3CD-BFC332EB27D2}" destId="{E7637660-CB5E-4CD4-9DA2-9AB5DCC539EF}" srcOrd="1" destOrd="0" presId="urn:microsoft.com/office/officeart/2008/layout/BendingPictureCaptionList"/>
    <dgm:cxn modelId="{3B7917DB-14F2-48D2-A2C6-FDC6C0D332D3}" type="presParOf" srcId="{9091ADEC-6F07-4289-89EE-91A1C70E7ECD}" destId="{CA19BDA8-4752-415A-9140-0814C3FFD13F}" srcOrd="5" destOrd="0" presId="urn:microsoft.com/office/officeart/2008/layout/BendingPictureCaptionList"/>
    <dgm:cxn modelId="{D10670C9-14EC-4B04-A29B-0110CB0A714B}" type="presParOf" srcId="{9091ADEC-6F07-4289-89EE-91A1C70E7ECD}" destId="{D05DB645-AD5C-45DF-BE35-6BC301020A90}" srcOrd="6" destOrd="0" presId="urn:microsoft.com/office/officeart/2008/layout/BendingPictureCaptionList"/>
    <dgm:cxn modelId="{23835847-6BD9-4A63-AAEC-56245DD8DA59}" type="presParOf" srcId="{D05DB645-AD5C-45DF-BE35-6BC301020A90}" destId="{D4438C62-C12F-4DE3-B0B0-AA02770AEBE3}" srcOrd="0" destOrd="0" presId="urn:microsoft.com/office/officeart/2008/layout/BendingPictureCaptionList"/>
    <dgm:cxn modelId="{3F601866-2D15-4F98-8733-FCD27E9D6C34}" type="presParOf" srcId="{D05DB645-AD5C-45DF-BE35-6BC301020A90}" destId="{0DCAECCB-359D-4F80-91F1-B31352564AD3}" srcOrd="1" destOrd="0" presId="urn:microsoft.com/office/officeart/2008/layout/BendingPictureCaptionList"/>
    <dgm:cxn modelId="{DEA5CC48-12C8-4F17-B580-BBF42169596E}" type="presParOf" srcId="{9091ADEC-6F07-4289-89EE-91A1C70E7ECD}" destId="{45422E62-9A15-4E4C-8809-C42CA62510FA}" srcOrd="7" destOrd="0" presId="urn:microsoft.com/office/officeart/2008/layout/BendingPictureCaptionList"/>
    <dgm:cxn modelId="{8A6BB2D4-967C-4E69-BB44-A1B63543E9AB}" type="presParOf" srcId="{9091ADEC-6F07-4289-89EE-91A1C70E7ECD}" destId="{C6DE6D3D-6F7B-4C93-A820-8FF67A374A91}" srcOrd="8" destOrd="0" presId="urn:microsoft.com/office/officeart/2008/layout/BendingPictureCaptionList"/>
    <dgm:cxn modelId="{649BECB3-259B-4FE2-BC2C-7FB014399133}" type="presParOf" srcId="{C6DE6D3D-6F7B-4C93-A820-8FF67A374A91}" destId="{1EE4797D-5358-4B3E-999F-590A7F1EFB20}" srcOrd="0" destOrd="0" presId="urn:microsoft.com/office/officeart/2008/layout/BendingPictureCaptionList"/>
    <dgm:cxn modelId="{6ED18ECC-9212-40F4-9498-427ACD6549F3}" type="presParOf" srcId="{C6DE6D3D-6F7B-4C93-A820-8FF67A374A91}" destId="{554EE421-B216-4ABC-92EF-E078E8A2FE30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53A0E7-CA5C-496B-BB84-90396A5CD50F}">
      <dsp:nvSpPr>
        <dsp:cNvPr id="0" name=""/>
        <dsp:cNvSpPr/>
      </dsp:nvSpPr>
      <dsp:spPr>
        <a:xfrm>
          <a:off x="681" y="113321"/>
          <a:ext cx="2931478" cy="3517773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dk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u="sng" kern="1200" dirty="0"/>
            <a:t>TD Méthodes Préparation</a:t>
          </a:r>
        </a:p>
      </dsp:txBody>
      <dsp:txXfrm rot="16200000">
        <a:off x="-1148458" y="1262460"/>
        <a:ext cx="2884574" cy="586295"/>
      </dsp:txXfrm>
    </dsp:sp>
    <dsp:sp modelId="{BC699E47-4B59-481F-88D2-1FBBBF88D011}">
      <dsp:nvSpPr>
        <dsp:cNvPr id="0" name=""/>
        <dsp:cNvSpPr/>
      </dsp:nvSpPr>
      <dsp:spPr>
        <a:xfrm>
          <a:off x="586976" y="113321"/>
          <a:ext cx="2183951" cy="3517773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34290" rIns="0" bIns="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4x2h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En groupe TD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Spécificités réalisation outillage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Études des gammes de réalisation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Choix des procédés et des machines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Évaluation des besoins spécifiques de réalisation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Stratégies d’usinage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Planification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Répartition des taches</a:t>
          </a:r>
        </a:p>
      </dsp:txBody>
      <dsp:txXfrm>
        <a:off x="586976" y="113321"/>
        <a:ext cx="2183951" cy="3517773"/>
      </dsp:txXfrm>
    </dsp:sp>
    <dsp:sp modelId="{9FB1A45A-2795-4793-B0F5-D48FD41BBEE0}">
      <dsp:nvSpPr>
        <dsp:cNvPr id="0" name=""/>
        <dsp:cNvSpPr/>
      </dsp:nvSpPr>
      <dsp:spPr>
        <a:xfrm>
          <a:off x="3034760" y="113321"/>
          <a:ext cx="2931478" cy="3517773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dk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u="sng" kern="1200" dirty="0"/>
            <a:t>TP Production</a:t>
          </a:r>
        </a:p>
      </dsp:txBody>
      <dsp:txXfrm rot="16200000">
        <a:off x="1885621" y="1262460"/>
        <a:ext cx="2884574" cy="586295"/>
      </dsp:txXfrm>
    </dsp:sp>
    <dsp:sp modelId="{C8DC6C22-7EA5-4FEA-8E27-6D69B116799B}">
      <dsp:nvSpPr>
        <dsp:cNvPr id="0" name=""/>
        <dsp:cNvSpPr/>
      </dsp:nvSpPr>
      <dsp:spPr>
        <a:xfrm rot="5400000">
          <a:off x="2790845" y="2910148"/>
          <a:ext cx="517146" cy="439721"/>
        </a:xfrm>
        <a:prstGeom prst="flowChartExtra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47BDE90-52F4-4416-A712-02B984A392C3}">
      <dsp:nvSpPr>
        <dsp:cNvPr id="0" name=""/>
        <dsp:cNvSpPr/>
      </dsp:nvSpPr>
      <dsp:spPr>
        <a:xfrm>
          <a:off x="3621056" y="113321"/>
          <a:ext cx="2183951" cy="3517773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34290" rIns="0" bIns="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7x4h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En groupe TP (12-14 étudiants)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Choix des outils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Choix des types d’opération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Définition des MIP MAP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Choix des conditions de coupe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Réalisation des contrats de phase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Réalisation de l’ensemble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Mise en œuvre et contrôle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kern="1200" dirty="0"/>
            <a:t>FAO réalisées avant le TP selon planning (attention certaines séances sont très proches…)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1" kern="1200" dirty="0">
              <a:solidFill>
                <a:srgbClr val="FFFF00"/>
              </a:solidFill>
            </a:rPr>
            <a:t>Pas d’usinage hors des séances sauf érosion (réservation machine…)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000" b="1" kern="1200" dirty="0">
              <a:solidFill>
                <a:srgbClr val="FFFF00"/>
              </a:solidFill>
            </a:rPr>
            <a:t>Contrats de phase faits avant usinage</a:t>
          </a:r>
        </a:p>
      </dsp:txBody>
      <dsp:txXfrm>
        <a:off x="3621056" y="113321"/>
        <a:ext cx="2183951" cy="3517773"/>
      </dsp:txXfrm>
    </dsp:sp>
    <dsp:sp modelId="{B51DAA32-F309-42C9-BB69-0B1103FD4F8D}">
      <dsp:nvSpPr>
        <dsp:cNvPr id="0" name=""/>
        <dsp:cNvSpPr/>
      </dsp:nvSpPr>
      <dsp:spPr>
        <a:xfrm>
          <a:off x="6068840" y="113321"/>
          <a:ext cx="2931478" cy="3517773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dk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1" u="sng" kern="1200" dirty="0"/>
            <a:t>Évaluation</a:t>
          </a:r>
        </a:p>
      </dsp:txBody>
      <dsp:txXfrm rot="16200000">
        <a:off x="4919701" y="1262460"/>
        <a:ext cx="2884574" cy="586295"/>
      </dsp:txXfrm>
    </dsp:sp>
    <dsp:sp modelId="{7F832E69-27F4-487F-9E43-90AA9C8F3C0A}">
      <dsp:nvSpPr>
        <dsp:cNvPr id="0" name=""/>
        <dsp:cNvSpPr/>
      </dsp:nvSpPr>
      <dsp:spPr>
        <a:xfrm rot="5400000">
          <a:off x="5824924" y="2910148"/>
          <a:ext cx="517146" cy="439721"/>
        </a:xfrm>
        <a:prstGeom prst="flowChartExtract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FB20918-1E58-4792-98C7-AADB251066E4}">
      <dsp:nvSpPr>
        <dsp:cNvPr id="0" name=""/>
        <dsp:cNvSpPr/>
      </dsp:nvSpPr>
      <dsp:spPr>
        <a:xfrm>
          <a:off x="6655136" y="113321"/>
          <a:ext cx="2183951" cy="3517773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34290" rIns="0" bIns="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000" kern="1200" dirty="0"/>
            <a:t>-Compte rendu de la réalisation du moule pour chaque pièce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000" kern="1200" dirty="0"/>
            <a:t>-Justification de la gamme de réalisation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000" kern="1200" dirty="0"/>
            <a:t>-Gamme de réalisation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000" kern="1200" dirty="0"/>
            <a:t>-Justification de vos choix de mise en position et de maintien en position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000" kern="1200" dirty="0"/>
            <a:t>-Justification de la position des origines programme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000" kern="1200" dirty="0"/>
            <a:t>-Justification du choix des outils utilisés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000" kern="1200" dirty="0"/>
            <a:t>-Justification du choix des opérations et stratégies d'usinage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000" kern="1200" dirty="0"/>
            <a:t>-Contrat de phase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000" kern="1200" dirty="0"/>
            <a:t>-Contrôle des pièces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000" kern="1200" dirty="0"/>
            <a:t>-Conclusion critique des choix effectués, des améliorations possibles, etc...</a:t>
          </a:r>
        </a:p>
      </dsp:txBody>
      <dsp:txXfrm>
        <a:off x="6655136" y="113321"/>
        <a:ext cx="2183951" cy="35177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33D0C6-F22C-48CD-AAE4-EC2517967F45}">
      <dsp:nvSpPr>
        <dsp:cNvPr id="0" name=""/>
        <dsp:cNvSpPr/>
      </dsp:nvSpPr>
      <dsp:spPr>
        <a:xfrm>
          <a:off x="2534" y="0"/>
          <a:ext cx="2254071" cy="126013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BB7F77-A7CF-4883-B2F3-434E66E27EA1}">
      <dsp:nvSpPr>
        <dsp:cNvPr id="0" name=""/>
        <dsp:cNvSpPr/>
      </dsp:nvSpPr>
      <dsp:spPr>
        <a:xfrm>
          <a:off x="369476" y="756084"/>
          <a:ext cx="2254071" cy="1260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 dirty="0"/>
            <a:t>Réalisation du moule</a:t>
          </a:r>
        </a:p>
      </dsp:txBody>
      <dsp:txXfrm>
        <a:off x="406384" y="792992"/>
        <a:ext cx="2180255" cy="1186323"/>
      </dsp:txXfrm>
    </dsp:sp>
    <dsp:sp modelId="{87EDB0A6-18EF-4204-BD0A-57BB656C5F41}">
      <dsp:nvSpPr>
        <dsp:cNvPr id="0" name=""/>
        <dsp:cNvSpPr/>
      </dsp:nvSpPr>
      <dsp:spPr>
        <a:xfrm>
          <a:off x="2690790" y="359258"/>
          <a:ext cx="434184" cy="5416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2300" kern="1200"/>
        </a:p>
      </dsp:txBody>
      <dsp:txXfrm>
        <a:off x="2690790" y="467582"/>
        <a:ext cx="303929" cy="324974"/>
      </dsp:txXfrm>
    </dsp:sp>
    <dsp:sp modelId="{EDCF13E1-38E2-4A48-BEAE-760035D8B500}">
      <dsp:nvSpPr>
        <dsp:cNvPr id="0" name=""/>
        <dsp:cNvSpPr/>
      </dsp:nvSpPr>
      <dsp:spPr>
        <a:xfrm>
          <a:off x="3497131" y="0"/>
          <a:ext cx="2254071" cy="126013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rcRect/>
          <a:stretch>
            <a:fillRect l="-23000" r="-2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C9655B-CA1B-4773-9A41-FD9C0765DD72}">
      <dsp:nvSpPr>
        <dsp:cNvPr id="0" name=""/>
        <dsp:cNvSpPr/>
      </dsp:nvSpPr>
      <dsp:spPr>
        <a:xfrm>
          <a:off x="3864073" y="756084"/>
          <a:ext cx="2254071" cy="1260139"/>
        </a:xfrm>
        <a:prstGeom prst="roundRect">
          <a:avLst>
            <a:gd name="adj" fmla="val 10000"/>
          </a:avLst>
        </a:prstGeom>
        <a:solidFill>
          <a:schemeClr val="accent2">
            <a:hueOff val="1149490"/>
            <a:satOff val="-18772"/>
            <a:lumOff val="11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800" kern="1200" dirty="0"/>
            <a:t>Injection</a:t>
          </a:r>
        </a:p>
      </dsp:txBody>
      <dsp:txXfrm>
        <a:off x="3900981" y="792992"/>
        <a:ext cx="2180255" cy="11863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04E226-2626-42BD-99FD-E151E7023EF6}">
      <dsp:nvSpPr>
        <dsp:cNvPr id="0" name=""/>
        <dsp:cNvSpPr/>
      </dsp:nvSpPr>
      <dsp:spPr>
        <a:xfrm>
          <a:off x="3075" y="139573"/>
          <a:ext cx="1665068" cy="1332054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14000" b="-14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1561F3-618F-4147-9495-7532B45BAA4A}">
      <dsp:nvSpPr>
        <dsp:cNvPr id="0" name=""/>
        <dsp:cNvSpPr/>
      </dsp:nvSpPr>
      <dsp:spPr>
        <a:xfrm>
          <a:off x="152931" y="1338422"/>
          <a:ext cx="1481910" cy="46621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1x90</a:t>
          </a:r>
        </a:p>
      </dsp:txBody>
      <dsp:txXfrm>
        <a:off x="152931" y="1338422"/>
        <a:ext cx="1481910" cy="466219"/>
      </dsp:txXfrm>
    </dsp:sp>
    <dsp:sp modelId="{8E3E1BF6-FF11-4DE8-87BF-95EAE6AB9F9D}">
      <dsp:nvSpPr>
        <dsp:cNvPr id="0" name=""/>
        <dsp:cNvSpPr/>
      </dsp:nvSpPr>
      <dsp:spPr>
        <a:xfrm>
          <a:off x="1834650" y="139573"/>
          <a:ext cx="1665068" cy="1332054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 t="-15000" b="-1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611C27-973D-4F12-9858-DDAC3A387EBE}">
      <dsp:nvSpPr>
        <dsp:cNvPr id="0" name=""/>
        <dsp:cNvSpPr/>
      </dsp:nvSpPr>
      <dsp:spPr>
        <a:xfrm>
          <a:off x="1984506" y="1338422"/>
          <a:ext cx="1481910" cy="46621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1x120</a:t>
          </a:r>
        </a:p>
      </dsp:txBody>
      <dsp:txXfrm>
        <a:off x="1984506" y="1338422"/>
        <a:ext cx="1481910" cy="466219"/>
      </dsp:txXfrm>
    </dsp:sp>
    <dsp:sp modelId="{984A80D3-33E4-4FC6-B890-691054115AF9}">
      <dsp:nvSpPr>
        <dsp:cNvPr id="0" name=""/>
        <dsp:cNvSpPr/>
      </dsp:nvSpPr>
      <dsp:spPr>
        <a:xfrm>
          <a:off x="3666224" y="139573"/>
          <a:ext cx="1665068" cy="1332054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 t="-19000" b="-19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637660-CB5E-4CD4-9DA2-9AB5DCC539EF}">
      <dsp:nvSpPr>
        <dsp:cNvPr id="0" name=""/>
        <dsp:cNvSpPr/>
      </dsp:nvSpPr>
      <dsp:spPr>
        <a:xfrm>
          <a:off x="3816081" y="1338422"/>
          <a:ext cx="1481910" cy="46621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3x60+120</a:t>
          </a:r>
        </a:p>
      </dsp:txBody>
      <dsp:txXfrm>
        <a:off x="3816081" y="1338422"/>
        <a:ext cx="1481910" cy="466219"/>
      </dsp:txXfrm>
    </dsp:sp>
    <dsp:sp modelId="{D4438C62-C12F-4DE3-B0B0-AA02770AEBE3}">
      <dsp:nvSpPr>
        <dsp:cNvPr id="0" name=""/>
        <dsp:cNvSpPr/>
      </dsp:nvSpPr>
      <dsp:spPr>
        <a:xfrm>
          <a:off x="5497799" y="139573"/>
          <a:ext cx="1665068" cy="1332054"/>
        </a:xfrm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 t="-20000" b="-2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CAECCB-359D-4F80-91F1-B31352564AD3}">
      <dsp:nvSpPr>
        <dsp:cNvPr id="0" name=""/>
        <dsp:cNvSpPr/>
      </dsp:nvSpPr>
      <dsp:spPr>
        <a:xfrm>
          <a:off x="5647655" y="1338422"/>
          <a:ext cx="1481910" cy="46621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3x90</a:t>
          </a:r>
        </a:p>
      </dsp:txBody>
      <dsp:txXfrm>
        <a:off x="5647655" y="1338422"/>
        <a:ext cx="1481910" cy="466219"/>
      </dsp:txXfrm>
    </dsp:sp>
    <dsp:sp modelId="{1EE4797D-5358-4B3E-999F-590A7F1EFB20}">
      <dsp:nvSpPr>
        <dsp:cNvPr id="0" name=""/>
        <dsp:cNvSpPr/>
      </dsp:nvSpPr>
      <dsp:spPr>
        <a:xfrm>
          <a:off x="7329374" y="139573"/>
          <a:ext cx="1665068" cy="1332054"/>
        </a:xfrm>
        <a:prstGeom prst="rect">
          <a:avLst/>
        </a:prstGeom>
        <a:blipFill rotWithShape="1">
          <a:blip xmlns:r="http://schemas.openxmlformats.org/officeDocument/2006/relationships" r:embed="rId5"/>
          <a:srcRect/>
          <a:stretch>
            <a:fillRect t="-9000" b="-9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4EE421-B216-4ABC-92EF-E078E8A2FE30}">
      <dsp:nvSpPr>
        <dsp:cNvPr id="0" name=""/>
        <dsp:cNvSpPr/>
      </dsp:nvSpPr>
      <dsp:spPr>
        <a:xfrm>
          <a:off x="7479230" y="1338422"/>
          <a:ext cx="1481910" cy="46621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3x120</a:t>
          </a:r>
        </a:p>
      </dsp:txBody>
      <dsp:txXfrm>
        <a:off x="7479230" y="1338422"/>
        <a:ext cx="1481910" cy="4662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3DA609-7FDD-4171-AD0C-3C40D2E0CF91}">
      <dsp:nvSpPr>
        <dsp:cNvPr id="0" name=""/>
        <dsp:cNvSpPr/>
      </dsp:nvSpPr>
      <dsp:spPr>
        <a:xfrm>
          <a:off x="0" y="0"/>
          <a:ext cx="5284778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1B64B3-06DA-46CF-864E-702A56369282}">
      <dsp:nvSpPr>
        <dsp:cNvPr id="0" name=""/>
        <dsp:cNvSpPr/>
      </dsp:nvSpPr>
      <dsp:spPr>
        <a:xfrm>
          <a:off x="0" y="0"/>
          <a:ext cx="5284778" cy="26793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t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500" kern="1200" dirty="0"/>
            <a:t>7 séances pour la réalisation du moule, l’assemblage/ajustage et l’injection</a:t>
          </a:r>
        </a:p>
      </dsp:txBody>
      <dsp:txXfrm>
        <a:off x="0" y="0"/>
        <a:ext cx="5284778" cy="26793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04E226-2626-42BD-99FD-E151E7023EF6}">
      <dsp:nvSpPr>
        <dsp:cNvPr id="0" name=""/>
        <dsp:cNvSpPr/>
      </dsp:nvSpPr>
      <dsp:spPr>
        <a:xfrm>
          <a:off x="3075" y="139573"/>
          <a:ext cx="1665068" cy="1332054"/>
        </a:xfrm>
        <a:prstGeom prst="rect">
          <a:avLst/>
        </a:prstGeom>
        <a:blipFill rotWithShape="1">
          <a:blip xmlns:r="http://schemas.openxmlformats.org/officeDocument/2006/relationships" r:embed="rId1"/>
          <a:srcRect/>
          <a:stretch>
            <a:fillRect t="-14000" b="-14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1561F3-618F-4147-9495-7532B45BAA4A}">
      <dsp:nvSpPr>
        <dsp:cNvPr id="0" name=""/>
        <dsp:cNvSpPr/>
      </dsp:nvSpPr>
      <dsp:spPr>
        <a:xfrm>
          <a:off x="152931" y="1338422"/>
          <a:ext cx="1481910" cy="46621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1x90</a:t>
          </a:r>
        </a:p>
      </dsp:txBody>
      <dsp:txXfrm>
        <a:off x="152931" y="1338422"/>
        <a:ext cx="1481910" cy="466219"/>
      </dsp:txXfrm>
    </dsp:sp>
    <dsp:sp modelId="{8E3E1BF6-FF11-4DE8-87BF-95EAE6AB9F9D}">
      <dsp:nvSpPr>
        <dsp:cNvPr id="0" name=""/>
        <dsp:cNvSpPr/>
      </dsp:nvSpPr>
      <dsp:spPr>
        <a:xfrm>
          <a:off x="1834650" y="139573"/>
          <a:ext cx="1665068" cy="1332054"/>
        </a:xfrm>
        <a:prstGeom prst="rect">
          <a:avLst/>
        </a:prstGeom>
        <a:blipFill rotWithShape="1">
          <a:blip xmlns:r="http://schemas.openxmlformats.org/officeDocument/2006/relationships" r:embed="rId2"/>
          <a:srcRect/>
          <a:stretch>
            <a:fillRect t="-15000" b="-15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611C27-973D-4F12-9858-DDAC3A387EBE}">
      <dsp:nvSpPr>
        <dsp:cNvPr id="0" name=""/>
        <dsp:cNvSpPr/>
      </dsp:nvSpPr>
      <dsp:spPr>
        <a:xfrm>
          <a:off x="1984506" y="1338422"/>
          <a:ext cx="1481910" cy="46621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1x120</a:t>
          </a:r>
        </a:p>
      </dsp:txBody>
      <dsp:txXfrm>
        <a:off x="1984506" y="1338422"/>
        <a:ext cx="1481910" cy="466219"/>
      </dsp:txXfrm>
    </dsp:sp>
    <dsp:sp modelId="{984A80D3-33E4-4FC6-B890-691054115AF9}">
      <dsp:nvSpPr>
        <dsp:cNvPr id="0" name=""/>
        <dsp:cNvSpPr/>
      </dsp:nvSpPr>
      <dsp:spPr>
        <a:xfrm>
          <a:off x="3666224" y="139573"/>
          <a:ext cx="1665068" cy="1332054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 t="-19000" b="-19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637660-CB5E-4CD4-9DA2-9AB5DCC539EF}">
      <dsp:nvSpPr>
        <dsp:cNvPr id="0" name=""/>
        <dsp:cNvSpPr/>
      </dsp:nvSpPr>
      <dsp:spPr>
        <a:xfrm>
          <a:off x="3816081" y="1338422"/>
          <a:ext cx="1481910" cy="46621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3x60+120</a:t>
          </a:r>
        </a:p>
      </dsp:txBody>
      <dsp:txXfrm>
        <a:off x="3816081" y="1338422"/>
        <a:ext cx="1481910" cy="466219"/>
      </dsp:txXfrm>
    </dsp:sp>
    <dsp:sp modelId="{D4438C62-C12F-4DE3-B0B0-AA02770AEBE3}">
      <dsp:nvSpPr>
        <dsp:cNvPr id="0" name=""/>
        <dsp:cNvSpPr/>
      </dsp:nvSpPr>
      <dsp:spPr>
        <a:xfrm>
          <a:off x="5497799" y="139573"/>
          <a:ext cx="1665068" cy="1332054"/>
        </a:xfrm>
        <a:prstGeom prst="rect">
          <a:avLst/>
        </a:prstGeom>
        <a:blipFill rotWithShape="1">
          <a:blip xmlns:r="http://schemas.openxmlformats.org/officeDocument/2006/relationships" r:embed="rId4"/>
          <a:srcRect/>
          <a:stretch>
            <a:fillRect t="-20000" b="-20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CAECCB-359D-4F80-91F1-B31352564AD3}">
      <dsp:nvSpPr>
        <dsp:cNvPr id="0" name=""/>
        <dsp:cNvSpPr/>
      </dsp:nvSpPr>
      <dsp:spPr>
        <a:xfrm>
          <a:off x="5647655" y="1338422"/>
          <a:ext cx="1481910" cy="46621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3x90</a:t>
          </a:r>
        </a:p>
      </dsp:txBody>
      <dsp:txXfrm>
        <a:off x="5647655" y="1338422"/>
        <a:ext cx="1481910" cy="466219"/>
      </dsp:txXfrm>
    </dsp:sp>
    <dsp:sp modelId="{1EE4797D-5358-4B3E-999F-590A7F1EFB20}">
      <dsp:nvSpPr>
        <dsp:cNvPr id="0" name=""/>
        <dsp:cNvSpPr/>
      </dsp:nvSpPr>
      <dsp:spPr>
        <a:xfrm>
          <a:off x="7329374" y="139573"/>
          <a:ext cx="1665068" cy="1332054"/>
        </a:xfrm>
        <a:prstGeom prst="rect">
          <a:avLst/>
        </a:prstGeom>
        <a:blipFill rotWithShape="1">
          <a:blip xmlns:r="http://schemas.openxmlformats.org/officeDocument/2006/relationships" r:embed="rId5"/>
          <a:srcRect/>
          <a:stretch>
            <a:fillRect t="-9000" b="-9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4EE421-B216-4ABC-92EF-E078E8A2FE30}">
      <dsp:nvSpPr>
        <dsp:cNvPr id="0" name=""/>
        <dsp:cNvSpPr/>
      </dsp:nvSpPr>
      <dsp:spPr>
        <a:xfrm>
          <a:off x="7479230" y="1338422"/>
          <a:ext cx="1481910" cy="466219"/>
        </a:xfrm>
        <a:prstGeom prst="wedgeRectCallout">
          <a:avLst>
            <a:gd name="adj1" fmla="val 20250"/>
            <a:gd name="adj2" fmla="val -607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satMod val="100000"/>
                <a:lumMod val="104000"/>
              </a:schemeClr>
            </a:gs>
            <a:gs pos="78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100" kern="1200" dirty="0"/>
            <a:t>3x120</a:t>
          </a:r>
        </a:p>
      </dsp:txBody>
      <dsp:txXfrm>
        <a:off x="7479230" y="1338422"/>
        <a:ext cx="1481910" cy="4662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0">
  <dgm:title val=""/>
  <dgm:desc val=""/>
  <dgm:catLst>
    <dgm:cat type="process" pri="3000"/>
    <dgm:cat type="picture" pri="30000"/>
    <dgm:cat type="pictureconvert" pri="3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op="equ" fact="0.3333"/>
      <dgm:constr type="primFontSz" for="des" forName="txNode" op="equ" val="65"/>
      <dgm:constr type="primFontSz" for="des" forName="connTx" op="equ" val="55"/>
      <dgm:constr type="primFontSz" for="des" forName="connTx" refType="primFontSz" refFor="des" refForName="txNode" op="lte" fact="0.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imagSh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 refType="w" fact="0.14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if>
          <dgm:else name="Name7">
            <dgm:constrLst>
              <dgm:constr type="l" for="ch" forName="imagSh" refType="w" fact="0.14"/>
              <dgm:constr type="w" for="ch" forName="imagSh" refType="w" fact="0.86"/>
              <dgm:constr type="t" for="ch" forName="imagSh"/>
              <dgm:constr type="h" for="ch" forName="imagSh" refType="w" refFor="ch" refForName="imagSh"/>
              <dgm:constr type="l" for="ch" forName="txNode"/>
              <dgm:constr type="w" for="ch" forName="txNode" refType="w" refFor="ch" refForName="imagSh"/>
              <dgm:constr type="t" for="ch" forName="txNode" refType="h" refFor="ch" refForName="imagSh" fact="0.6"/>
              <dgm:constr type="h" for="ch" forName="txNode" refType="h" refFor="ch" refForName="imagSh"/>
            </dgm:constrLst>
          </dgm:else>
        </dgm:choose>
        <dgm:ruleLst/>
        <dgm:layoutNode name="imagSh" styleLbl="b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x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imagSh"/>
            <dgm:param type="dstNode" val="imagSh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35"/>
            <dgm:constr type="endPad" refType="connDist" fact="0.3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2"/>
          </a:xfrm>
          <a:prstGeom prst="rect">
            <a:avLst/>
          </a:prstGeom>
        </p:spPr>
        <p:txBody>
          <a:bodyPr vert="horz" lIns="95570" tIns="47785" rIns="95570" bIns="47785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2"/>
          </a:xfrm>
          <a:prstGeom prst="rect">
            <a:avLst/>
          </a:prstGeom>
        </p:spPr>
        <p:txBody>
          <a:bodyPr vert="horz" lIns="95570" tIns="47785" rIns="95570" bIns="47785" rtlCol="0"/>
          <a:lstStyle>
            <a:lvl1pPr algn="r">
              <a:defRPr sz="1300"/>
            </a:lvl1pPr>
          </a:lstStyle>
          <a:p>
            <a:fld id="{5427AA32-B1A2-41FC-9038-F5A861716C17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2305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70" tIns="47785" rIns="95570" bIns="4778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2"/>
          </a:xfrm>
          <a:prstGeom prst="rect">
            <a:avLst/>
          </a:prstGeom>
        </p:spPr>
        <p:txBody>
          <a:bodyPr vert="horz" lIns="95570" tIns="47785" rIns="95570" bIns="47785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2"/>
          </a:xfrm>
          <a:prstGeom prst="rect">
            <a:avLst/>
          </a:prstGeom>
        </p:spPr>
        <p:txBody>
          <a:bodyPr vert="horz" lIns="95570" tIns="47785" rIns="95570" bIns="47785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2"/>
          </a:xfrm>
          <a:prstGeom prst="rect">
            <a:avLst/>
          </a:prstGeom>
        </p:spPr>
        <p:txBody>
          <a:bodyPr vert="horz" lIns="95570" tIns="47785" rIns="95570" bIns="47785" rtlCol="0" anchor="b"/>
          <a:lstStyle>
            <a:lvl1pPr algn="r">
              <a:defRPr sz="1300"/>
            </a:lvl1pPr>
          </a:lstStyle>
          <a:p>
            <a:fld id="{69635CDD-23CB-44F1-80D1-204C4AA5C92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0496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73831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1706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2541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36639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36612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18055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11657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46558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5795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31472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462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56423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02416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56636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06636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49872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77957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667940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9028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38819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35613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2127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74247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75453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19862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72910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57724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375922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200976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97067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689911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98009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8949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10639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393072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397055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443262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33177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661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016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119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8893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66539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35CDD-23CB-44F1-80D1-204C4AA5C920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6977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13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1352554"/>
            <a:ext cx="7086600" cy="1368822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2724151"/>
            <a:ext cx="7086600" cy="51435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32171" y="3235746"/>
            <a:ext cx="2183130" cy="280982"/>
          </a:xfrm>
        </p:spPr>
        <p:txBody>
          <a:bodyPr/>
          <a:lstStyle/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28700" y="3242885"/>
            <a:ext cx="4800600" cy="273844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7900" y="1073151"/>
            <a:ext cx="2057400" cy="273844"/>
          </a:xfrm>
        </p:spPr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33" y="3523021"/>
            <a:ext cx="8116526" cy="614516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1295" y="706080"/>
            <a:ext cx="8116380" cy="260862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4137537"/>
            <a:ext cx="8115300" cy="52647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13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565150"/>
            <a:ext cx="8115300" cy="2101850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1" y="2736851"/>
            <a:ext cx="7597887" cy="749300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285751"/>
            <a:ext cx="2183130" cy="273844"/>
          </a:xfrm>
        </p:spPr>
        <p:txBody>
          <a:bodyPr/>
          <a:lstStyle>
            <a:lvl1pPr algn="r">
              <a:defRPr/>
            </a:lvl1pPr>
          </a:lstStyle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1" y="284957"/>
            <a:ext cx="5243619" cy="273844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40" y="285751"/>
            <a:ext cx="482811" cy="273844"/>
          </a:xfrm>
        </p:spPr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13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51" y="565151"/>
            <a:ext cx="7613650" cy="1953371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977899" y="2524168"/>
            <a:ext cx="7194552" cy="3333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1" y="2969898"/>
            <a:ext cx="7613650" cy="509903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285751"/>
            <a:ext cx="2183130" cy="273844"/>
          </a:xfrm>
        </p:spPr>
        <p:txBody>
          <a:bodyPr/>
          <a:lstStyle>
            <a:lvl1pPr algn="r">
              <a:defRPr/>
            </a:lvl1pPr>
          </a:lstStyle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1" y="284957"/>
            <a:ext cx="5243619" cy="273844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40" y="285751"/>
            <a:ext cx="482811" cy="273844"/>
          </a:xfrm>
        </p:spPr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TextBox 8"/>
          <p:cNvSpPr txBox="1"/>
          <p:nvPr/>
        </p:nvSpPr>
        <p:spPr>
          <a:xfrm>
            <a:off x="357188" y="700088"/>
            <a:ext cx="4572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38173" y="2025968"/>
            <a:ext cx="457200" cy="4385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13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371" y="843527"/>
            <a:ext cx="7609640" cy="1883876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351" y="2736237"/>
            <a:ext cx="7608491" cy="74991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860839" y="284163"/>
            <a:ext cx="2183130" cy="273844"/>
          </a:xfrm>
        </p:spPr>
        <p:txBody>
          <a:bodyPr/>
          <a:lstStyle>
            <a:lvl1pPr algn="r">
              <a:defRPr/>
            </a:lvl1pPr>
          </a:lstStyle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14351" y="284163"/>
            <a:ext cx="5243619" cy="273844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46840" y="285751"/>
            <a:ext cx="482811" cy="273844"/>
          </a:xfrm>
        </p:spPr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171702" y="571501"/>
            <a:ext cx="6457949" cy="97790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0" y="1651560"/>
            <a:ext cx="2592324" cy="4629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49" y="2178424"/>
            <a:ext cx="2592324" cy="248559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76600" y="1650999"/>
            <a:ext cx="2592324" cy="46990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275144" y="2178050"/>
            <a:ext cx="2592324" cy="248596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8850" y="1644649"/>
            <a:ext cx="2592324" cy="46990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6038851" y="2178424"/>
            <a:ext cx="2592324" cy="248559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171702" y="571500"/>
            <a:ext cx="6457949" cy="97155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6464" y="3143251"/>
            <a:ext cx="2588687" cy="51207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6464" y="1771650"/>
            <a:ext cx="2588687" cy="1143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6464" y="3655324"/>
            <a:ext cx="2588687" cy="100869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80699" y="3143251"/>
            <a:ext cx="2586701" cy="51207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80697" y="1771650"/>
            <a:ext cx="2586702" cy="1143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80700" y="3655323"/>
            <a:ext cx="2586701" cy="100869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037299" y="3143251"/>
            <a:ext cx="2592352" cy="51207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37392" y="1771650"/>
            <a:ext cx="2585909" cy="1143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6037299" y="3655322"/>
            <a:ext cx="2589334" cy="100869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1645920"/>
            <a:ext cx="8115300" cy="3018094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1362"/>
            <a:ext cx="9144000" cy="1862138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558800"/>
            <a:ext cx="1543050" cy="2927350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8351" y="558801"/>
            <a:ext cx="6153151" cy="2927350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0839" y="284957"/>
            <a:ext cx="2183130" cy="273844"/>
          </a:xfrm>
        </p:spPr>
        <p:txBody>
          <a:bodyPr/>
          <a:lstStyle>
            <a:lvl1pPr algn="r">
              <a:defRPr/>
            </a:lvl1pPr>
          </a:lstStyle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1" y="285751"/>
            <a:ext cx="5243619" cy="273844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6840" y="285751"/>
            <a:ext cx="482811" cy="273844"/>
          </a:xfrm>
        </p:spPr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3C35A51-AF01-4B5D-B51A-2DEB7A65E1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1" t="19201" r="16400" b="23400"/>
          <a:stretch/>
        </p:blipFill>
        <p:spPr>
          <a:xfrm>
            <a:off x="1" y="4878695"/>
            <a:ext cx="316473" cy="26480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3FD9AAE-BE23-4BBA-BE13-0DEFE2B4CE3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74" y="4878695"/>
            <a:ext cx="501815" cy="264804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57E7A85-20F6-4E52-8D28-659F4C010806}"/>
              </a:ext>
            </a:extLst>
          </p:cNvPr>
          <p:cNvSpPr txBox="1"/>
          <p:nvPr userDrawn="1"/>
        </p:nvSpPr>
        <p:spPr>
          <a:xfrm>
            <a:off x="755576" y="4841820"/>
            <a:ext cx="12241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R3.07 - Production - Méthodes</a:t>
            </a:r>
            <a:endParaRPr lang="fr-FR" sz="8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1362"/>
            <a:ext cx="9144000" cy="18621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2" y="565151"/>
            <a:ext cx="8115299" cy="2101451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350" y="2731295"/>
            <a:ext cx="7867650" cy="716756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860839" y="285751"/>
            <a:ext cx="2183130" cy="273844"/>
          </a:xfrm>
        </p:spPr>
        <p:txBody>
          <a:bodyPr/>
          <a:lstStyle>
            <a:lvl1pPr algn="r">
              <a:defRPr/>
            </a:lvl1pPr>
          </a:lstStyle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1" y="285752"/>
            <a:ext cx="5243619" cy="273049"/>
          </a:xfr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46840" y="285751"/>
            <a:ext cx="482811" cy="273844"/>
          </a:xfrm>
        </p:spPr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0" y="1645920"/>
            <a:ext cx="4000500" cy="3018094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645920"/>
            <a:ext cx="4000500" cy="3018094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1700" y="571500"/>
            <a:ext cx="6457950" cy="97155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8" y="1637852"/>
            <a:ext cx="3809993" cy="617934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2" y="2349501"/>
            <a:ext cx="3983831" cy="2314514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37852"/>
            <a:ext cx="3829050" cy="617934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49501"/>
            <a:ext cx="4000500" cy="2314514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143000"/>
            <a:ext cx="3086100" cy="120015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46686" y="560070"/>
            <a:ext cx="4882964" cy="4103944"/>
          </a:xfrm>
        </p:spPr>
        <p:txBody>
          <a:bodyPr anchor="ctr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2343150"/>
            <a:ext cx="3086100" cy="232086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1143000"/>
            <a:ext cx="5154930" cy="120015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95928" y="563432"/>
            <a:ext cx="2733722" cy="4100582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0" y="2343150"/>
            <a:ext cx="5154930" cy="232086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0810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71700" y="573280"/>
            <a:ext cx="6457950" cy="9697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0" y="1645921"/>
            <a:ext cx="8115300" cy="30180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46520" y="4767264"/>
            <a:ext cx="218313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7EB7F-C932-455F-AD39-1AF2123D9724}" type="datetimeFigureOut">
              <a:rPr lang="fr-FR" smtClean="0"/>
              <a:t>11/08/2024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0" y="4766885"/>
            <a:ext cx="58293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72250" y="285751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F0F1A-01CF-46FD-BA60-9234B74F6C93}" type="slidenum">
              <a:rPr lang="fr-FR" smtClean="0"/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#_competence_3_&#8211;"/><Relationship Id="rId3" Type="http://schemas.openxmlformats.org/officeDocument/2006/relationships/image" Target="../media/image5.png"/><Relationship Id="rId7" Type="http://schemas.openxmlformats.org/officeDocument/2006/relationships/hyperlink" Target="#_COMPETENCE_2_-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tiff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7.png"/><Relationship Id="rId4" Type="http://schemas.microsoft.com/office/2007/relationships/hdphoto" Target="../media/hdphoto1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60.png"/><Relationship Id="rId4" Type="http://schemas.microsoft.com/office/2007/relationships/hdphoto" Target="../media/hdphoto4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svg"/><Relationship Id="rId4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jpe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jpeg"/><Relationship Id="rId4" Type="http://schemas.openxmlformats.org/officeDocument/2006/relationships/image" Target="../media/image82.jpeg"/><Relationship Id="rId9" Type="http://schemas.openxmlformats.org/officeDocument/2006/relationships/image" Target="../media/image8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pn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svg"/><Relationship Id="rId4" Type="http://schemas.openxmlformats.org/officeDocument/2006/relationships/image" Target="../media/image7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svg"/><Relationship Id="rId4" Type="http://schemas.openxmlformats.org/officeDocument/2006/relationships/image" Target="../media/image7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svg"/><Relationship Id="rId4" Type="http://schemas.openxmlformats.org/officeDocument/2006/relationships/image" Target="../media/image7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7.emf"/><Relationship Id="rId7" Type="http://schemas.openxmlformats.org/officeDocument/2006/relationships/image" Target="../media/image21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image" Target="../media/image119.jpeg"/><Relationship Id="rId7" Type="http://schemas.openxmlformats.org/officeDocument/2006/relationships/image" Target="../media/image123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hyperlink" Target="https://www.secotools.com/" TargetMode="External"/><Relationship Id="rId7" Type="http://schemas.openxmlformats.org/officeDocument/2006/relationships/image" Target="../media/image129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11" Type="http://schemas.openxmlformats.org/officeDocument/2006/relationships/image" Target="../media/image133.png"/><Relationship Id="rId5" Type="http://schemas.openxmlformats.org/officeDocument/2006/relationships/image" Target="../media/image127.png"/><Relationship Id="rId10" Type="http://schemas.openxmlformats.org/officeDocument/2006/relationships/image" Target="../media/image132.png"/><Relationship Id="rId4" Type="http://schemas.openxmlformats.org/officeDocument/2006/relationships/image" Target="../media/image126.png"/><Relationship Id="rId9" Type="http://schemas.openxmlformats.org/officeDocument/2006/relationships/image" Target="../media/image13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0373D3D1-F082-4F89-8434-6A41197E8D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17801" r="-287" b="19200"/>
          <a:stretch/>
        </p:blipFill>
        <p:spPr>
          <a:xfrm>
            <a:off x="6605004" y="2859782"/>
            <a:ext cx="2527452" cy="111505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542DE47-67F3-493D-98CA-F0F3E73143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5" t="6602" r="3985" b="3801"/>
          <a:stretch/>
        </p:blipFill>
        <p:spPr>
          <a:xfrm>
            <a:off x="7092280" y="451363"/>
            <a:ext cx="1644681" cy="2339102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D7E12467-6663-4BAB-B44C-F5C7F1733BB8}"/>
              </a:ext>
            </a:extLst>
          </p:cNvPr>
          <p:cNvSpPr txBox="1"/>
          <p:nvPr/>
        </p:nvSpPr>
        <p:spPr>
          <a:xfrm>
            <a:off x="107504" y="-137697"/>
            <a:ext cx="74168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/>
              <a:t>S3 Light</a:t>
            </a:r>
          </a:p>
          <a:p>
            <a:pPr algn="ctr"/>
            <a:r>
              <a:rPr lang="fr-FR" sz="1600" dirty="0"/>
              <a:t>USINAGE D’UN MOULE D’INJECTION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726B8E23-9DE5-4B85-B7E5-56CF316297E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1" t="19201" r="16400" b="23400"/>
          <a:stretch/>
        </p:blipFill>
        <p:spPr>
          <a:xfrm>
            <a:off x="-406" y="-5782"/>
            <a:ext cx="496640" cy="415556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7175DBA-7AF0-4FF0-AD53-3A6091B6D2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25" y="-5784"/>
            <a:ext cx="787495" cy="415555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A1A0A9FC-844C-448F-9B00-2BF759D2090B}"/>
              </a:ext>
            </a:extLst>
          </p:cNvPr>
          <p:cNvSpPr txBox="1"/>
          <p:nvPr/>
        </p:nvSpPr>
        <p:spPr>
          <a:xfrm>
            <a:off x="5292080" y="99415"/>
            <a:ext cx="3521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R3.07 - Production - Méthodes</a:t>
            </a:r>
            <a:endParaRPr lang="fr-FR" dirty="0"/>
          </a:p>
        </p:txBody>
      </p:sp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8AB0107A-D2E1-0442-411C-FD9B4D3CB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507814"/>
              </p:ext>
            </p:extLst>
          </p:nvPr>
        </p:nvGraphicFramePr>
        <p:xfrm>
          <a:off x="35496" y="754855"/>
          <a:ext cx="6602846" cy="4307840"/>
        </p:xfrm>
        <a:graphic>
          <a:graphicData uri="http://schemas.openxmlformats.org/drawingml/2006/table">
            <a:tbl>
              <a:tblPr firstRow="1" firstCol="1" bandRow="1"/>
              <a:tblGrid>
                <a:gridCol w="6602846">
                  <a:extLst>
                    <a:ext uri="{9D8B030D-6E8A-4147-A177-3AD203B41FA5}">
                      <a16:colId xmlns:a16="http://schemas.microsoft.com/office/drawing/2014/main" val="179670240"/>
                    </a:ext>
                  </a:extLst>
                </a:gridCol>
              </a:tblGrid>
              <a:tr h="212091">
                <a:tc>
                  <a:txBody>
                    <a:bodyPr/>
                    <a:lstStyle/>
                    <a:p>
                      <a:pPr indent="180340" algn="l">
                        <a:spcBef>
                          <a:spcPts val="300"/>
                        </a:spcBef>
                        <a:tabLst>
                          <a:tab pos="3420745" algn="l"/>
                          <a:tab pos="449580" algn="l"/>
                        </a:tabLs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Compétences ciblées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5733197"/>
                  </a:ext>
                </a:extLst>
              </a:tr>
              <a:tr h="873615">
                <a:tc>
                  <a:txBody>
                    <a:bodyPr/>
                    <a:lstStyle/>
                    <a:p>
                      <a:pPr indent="180340" algn="just">
                        <a:spcBef>
                          <a:spcPts val="200"/>
                        </a:spcBef>
                        <a:tabLst>
                          <a:tab pos="3420745" algn="l"/>
                        </a:tabLst>
                      </a:pPr>
                      <a:r>
                        <a:rPr lang="fr-FR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  <a:hlinkClick r:id="rId7" action="ppaction://hlinkfile"/>
                        </a:rPr>
                        <a:t>C2 – Développer</a:t>
                      </a:r>
                      <a:r>
                        <a:rPr lang="fr-FR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Niveau Intermédiaire - Proposer des solutions dans un cas complexe</a:t>
                      </a:r>
                    </a:p>
                    <a:p>
                      <a:pPr indent="180340" algn="just">
                        <a:spcBef>
                          <a:spcPts val="200"/>
                        </a:spcBef>
                        <a:tabLst>
                          <a:tab pos="3420745" algn="l"/>
                        </a:tabLst>
                      </a:pPr>
                      <a:r>
                        <a:rPr lang="fr-FR" sz="1400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  <a:hlinkClick r:id="rId8" action="ppaction://hlinkfile"/>
                        </a:rPr>
                        <a:t>C3 – Réaliser</a:t>
                      </a:r>
                      <a:r>
                        <a:rPr lang="fr-FR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- Niveau Intermédiaire - Concrétiser une solution complexe en collaboration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2114873"/>
                  </a:ext>
                </a:extLst>
              </a:tr>
              <a:tr h="212091">
                <a:tc>
                  <a:txBody>
                    <a:bodyPr/>
                    <a:lstStyle/>
                    <a:p>
                      <a:pPr indent="180340" algn="l">
                        <a:spcBef>
                          <a:spcPts val="300"/>
                        </a:spcBef>
                        <a:tabLst>
                          <a:tab pos="3420745" algn="l"/>
                          <a:tab pos="449580" algn="l"/>
                        </a:tabLst>
                      </a:pPr>
                      <a:r>
                        <a:rPr lang="fr-FR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Apprentissages critiques</a:t>
                      </a:r>
                      <a:endParaRPr lang="fr-FR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9891464"/>
                  </a:ext>
                </a:extLst>
              </a:tr>
              <a:tr h="2984430">
                <a:tc>
                  <a:txBody>
                    <a:bodyPr/>
                    <a:lstStyle/>
                    <a:p>
                      <a:pPr marL="555625" indent="-555625"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420745" algn="l"/>
                          <a:tab pos="449580" algn="l"/>
                        </a:tabLst>
                      </a:pPr>
                      <a:r>
                        <a:rPr lang="fr-FR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AC22.01 : Situer les éléments d'un système complexe et leurs interactions, dans l’espace, dans le temps</a:t>
                      </a:r>
                    </a:p>
                    <a:p>
                      <a:pPr marL="555625" indent="-555625"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420745" algn="l"/>
                          <a:tab pos="449580" algn="l"/>
                        </a:tabLst>
                      </a:pPr>
                      <a:r>
                        <a:rPr lang="fr-FR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AC22.02 : Proposer des solutions pertinentes au regard de la taille des séries et de l’aspect économique.</a:t>
                      </a:r>
                    </a:p>
                    <a:p>
                      <a:pPr marL="555625" indent="-555625"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420745" algn="l"/>
                          <a:tab pos="449580" algn="l"/>
                        </a:tabLst>
                      </a:pPr>
                      <a:r>
                        <a:rPr lang="fr-FR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AC22.03 : Combiner des solutions élémentaires avec un encadrement limité.</a:t>
                      </a:r>
                    </a:p>
                    <a:p>
                      <a:pPr marL="555625" indent="-555625"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420745" algn="l"/>
                          <a:tab pos="449580" algn="l"/>
                        </a:tabLst>
                      </a:pPr>
                      <a:r>
                        <a:rPr lang="fr-FR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AC22.04 : Classifier les solutions selon les critères du cahier des charges.</a:t>
                      </a:r>
                    </a:p>
                    <a:p>
                      <a:pPr marL="555625" indent="-555625"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420745" algn="l"/>
                          <a:tab pos="449580" algn="l"/>
                        </a:tabLst>
                      </a:pPr>
                      <a:r>
                        <a:rPr lang="fr-FR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AC23.01 : Choisir les solutions techniques les plus adaptées aux contraintes de réalisation en intégrant l’influence des contraintes externes </a:t>
                      </a:r>
                    </a:p>
                    <a:p>
                      <a:pPr marL="555625" indent="-555625"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420745" algn="l"/>
                          <a:tab pos="449580" algn="l"/>
                        </a:tabLst>
                      </a:pPr>
                      <a:r>
                        <a:rPr lang="fr-FR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AC23.02 : Mettre en œuvre les outils métiers adaptés pour produire une solution complexe, réelle ou numérique, qui répond aux spécifications et à la pré-étude</a:t>
                      </a:r>
                    </a:p>
                    <a:p>
                      <a:pPr marL="555625" indent="-555625"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3420745" algn="l"/>
                          <a:tab pos="449580" algn="l"/>
                        </a:tabLst>
                      </a:pPr>
                      <a:r>
                        <a:rPr lang="fr-FR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AC23.03 : Élaborer des documents métiers pour des pièces/systèmes complexes en mettant en œuvre les outils ad hoc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3863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912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07"/>
    </mc:Choice>
    <mc:Fallback xmlns="">
      <p:transition spd="slow" advTm="113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Sujet d’étude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graphicFrame>
        <p:nvGraphicFramePr>
          <p:cNvPr id="22" name="Diagramme 21">
            <a:extLst>
              <a:ext uri="{FF2B5EF4-FFF2-40B4-BE49-F238E27FC236}">
                <a16:creationId xmlns:a16="http://schemas.microsoft.com/office/drawing/2014/main" id="{488AB1EB-C459-4EF0-9060-BCAE22FA2C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9872728"/>
              </p:ext>
            </p:extLst>
          </p:nvPr>
        </p:nvGraphicFramePr>
        <p:xfrm>
          <a:off x="179512" y="2499742"/>
          <a:ext cx="6120680" cy="2016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9" name="Diagramme 28">
            <a:extLst>
              <a:ext uri="{FF2B5EF4-FFF2-40B4-BE49-F238E27FC236}">
                <a16:creationId xmlns:a16="http://schemas.microsoft.com/office/drawing/2014/main" id="{918012AC-BFDB-4BF7-B231-85264800A5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14855784"/>
              </p:ext>
            </p:extLst>
          </p:nvPr>
        </p:nvGraphicFramePr>
        <p:xfrm>
          <a:off x="73241" y="483778"/>
          <a:ext cx="8997518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6" name="Image 5">
            <a:extLst>
              <a:ext uri="{FF2B5EF4-FFF2-40B4-BE49-F238E27FC236}">
                <a16:creationId xmlns:a16="http://schemas.microsoft.com/office/drawing/2014/main" id="{1C5D6206-CD01-407C-8E22-8D3BF8A63B7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5" t="6602" r="3985" b="3801"/>
          <a:stretch/>
        </p:blipFill>
        <p:spPr>
          <a:xfrm>
            <a:off x="6876256" y="2396598"/>
            <a:ext cx="1872208" cy="266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17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b="1">
                <a:highlight>
                  <a:srgbClr val="000000"/>
                </a:highlight>
              </a:defRPr>
            </a:lvl1pPr>
          </a:lstStyle>
          <a:p>
            <a:r>
              <a:rPr lang="fr-FR" dirty="0"/>
              <a:t>Injection plastique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</p:spTree>
    <p:extLst>
      <p:ext uri="{BB962C8B-B14F-4D97-AF65-F5344CB8AC3E}">
        <p14:creationId xmlns:p14="http://schemas.microsoft.com/office/powerpoint/2010/main" val="113718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b="1">
                <a:highlight>
                  <a:srgbClr val="000000"/>
                </a:highlight>
              </a:defRPr>
            </a:lvl1pPr>
          </a:lstStyle>
          <a:p>
            <a:r>
              <a:rPr lang="fr-FR" dirty="0"/>
              <a:t>Injection plastique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427984" y="16960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Fonctionnement du moule à versions</a:t>
            </a:r>
          </a:p>
        </p:txBody>
      </p:sp>
    </p:spTree>
    <p:extLst>
      <p:ext uri="{BB962C8B-B14F-4D97-AF65-F5344CB8AC3E}">
        <p14:creationId xmlns:p14="http://schemas.microsoft.com/office/powerpoint/2010/main" val="29840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>
              <a:defRPr b="1">
                <a:highlight>
                  <a:srgbClr val="000000"/>
                </a:highlight>
              </a:defRPr>
            </a:lvl1pPr>
          </a:lstStyle>
          <a:p>
            <a:r>
              <a:rPr lang="fr-FR" dirty="0"/>
              <a:t>Injection plastique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427984" y="16960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Fonctionnement du moule à versions</a:t>
            </a:r>
          </a:p>
        </p:txBody>
      </p:sp>
    </p:spTree>
    <p:extLst>
      <p:ext uri="{BB962C8B-B14F-4D97-AF65-F5344CB8AC3E}">
        <p14:creationId xmlns:p14="http://schemas.microsoft.com/office/powerpoint/2010/main" val="5769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Organisation des séances</a:t>
            </a:r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35F3E23D-CE85-456D-8596-95245E4FEB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4731674"/>
              </p:ext>
            </p:extLst>
          </p:nvPr>
        </p:nvGraphicFramePr>
        <p:xfrm>
          <a:off x="7302" y="1059582"/>
          <a:ext cx="5284778" cy="2679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645401DF-677E-42C2-8347-B4C0A69406E4}"/>
              </a:ext>
            </a:extLst>
          </p:cNvPr>
          <p:cNvSpPr txBox="1"/>
          <p:nvPr/>
        </p:nvSpPr>
        <p:spPr>
          <a:xfrm>
            <a:off x="5364088" y="1347614"/>
            <a:ext cx="36724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Répartition des taches rendu au plus tard au début de la séance 2</a:t>
            </a:r>
          </a:p>
          <a:p>
            <a:endParaRPr lang="fr-FR" dirty="0"/>
          </a:p>
          <a:p>
            <a:r>
              <a:rPr lang="fr-FR" dirty="0"/>
              <a:t>Plusieurs taches peuvent être effectuées en parallèle, organisez votre groupe!</a:t>
            </a:r>
          </a:p>
        </p:txBody>
      </p:sp>
    </p:spTree>
    <p:extLst>
      <p:ext uri="{BB962C8B-B14F-4D97-AF65-F5344CB8AC3E}">
        <p14:creationId xmlns:p14="http://schemas.microsoft.com/office/powerpoint/2010/main" val="362104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Éléments du moule à usiner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48855E8-F896-476E-9C70-ACAEBFC33A8E}"/>
              </a:ext>
            </a:extLst>
          </p:cNvPr>
          <p:cNvGrpSpPr/>
          <p:nvPr/>
        </p:nvGrpSpPr>
        <p:grpSpPr>
          <a:xfrm>
            <a:off x="75557" y="1131590"/>
            <a:ext cx="8992886" cy="2969138"/>
            <a:chOff x="0" y="1087948"/>
            <a:chExt cx="8992886" cy="2969138"/>
          </a:xfrm>
        </p:grpSpPr>
        <p:pic>
          <p:nvPicPr>
            <p:cNvPr id="2" name="Image 1">
              <a:extLst>
                <a:ext uri="{FF2B5EF4-FFF2-40B4-BE49-F238E27FC236}">
                  <a16:creationId xmlns:a16="http://schemas.microsoft.com/office/drawing/2014/main" id="{40B99988-DABA-409D-BF2A-4ACE5D7E2D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0310" b="14946"/>
            <a:stretch/>
          </p:blipFill>
          <p:spPr>
            <a:xfrm>
              <a:off x="485800" y="1563637"/>
              <a:ext cx="8172400" cy="2088233"/>
            </a:xfrm>
            <a:prstGeom prst="rect">
              <a:avLst/>
            </a:prstGeom>
          </p:spPr>
        </p:pic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59712E2E-BA4B-41FD-9BE7-A7C04D317C60}"/>
                </a:ext>
              </a:extLst>
            </p:cNvPr>
            <p:cNvSpPr txBox="1"/>
            <p:nvPr/>
          </p:nvSpPr>
          <p:spPr>
            <a:xfrm>
              <a:off x="22514" y="1087948"/>
              <a:ext cx="1800200" cy="369332"/>
            </a:xfrm>
            <a:prstGeom prst="rect">
              <a:avLst/>
            </a:prstGeom>
            <a:solidFill>
              <a:srgbClr val="765792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/>
                <a:t>Empreinte fixe</a:t>
              </a: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7D7CF562-23E2-41BC-ADA5-AA390D97767F}"/>
                </a:ext>
              </a:extLst>
            </p:cNvPr>
            <p:cNvSpPr txBox="1"/>
            <p:nvPr/>
          </p:nvSpPr>
          <p:spPr>
            <a:xfrm>
              <a:off x="6749684" y="1087948"/>
              <a:ext cx="2243202" cy="369332"/>
            </a:xfrm>
            <a:prstGeom prst="rect">
              <a:avLst/>
            </a:prstGeom>
            <a:solidFill>
              <a:srgbClr val="876152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/>
                <a:t>Plaque d’éjection</a:t>
              </a:r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7FC3F1BC-5BC8-4E8F-9336-535FAF79854E}"/>
                </a:ext>
              </a:extLst>
            </p:cNvPr>
            <p:cNvSpPr txBox="1"/>
            <p:nvPr/>
          </p:nvSpPr>
          <p:spPr>
            <a:xfrm>
              <a:off x="4748808" y="3687754"/>
              <a:ext cx="2356928" cy="369332"/>
            </a:xfrm>
            <a:prstGeom prst="rect">
              <a:avLst/>
            </a:prstGeom>
            <a:solidFill>
              <a:srgbClr val="958C40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/>
                <a:t>Douille de guidage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A4487970-527C-42DF-97EA-33C765481B90}"/>
                </a:ext>
              </a:extLst>
            </p:cNvPr>
            <p:cNvSpPr txBox="1"/>
            <p:nvPr/>
          </p:nvSpPr>
          <p:spPr>
            <a:xfrm>
              <a:off x="1853207" y="1087948"/>
              <a:ext cx="1800200" cy="369332"/>
            </a:xfrm>
            <a:prstGeom prst="rect">
              <a:avLst/>
            </a:prstGeom>
            <a:solidFill>
              <a:srgbClr val="6B302B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/>
                <a:t>Noyau central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599BDF03-A6D4-4744-904F-097ADF0AAAE2}"/>
                </a:ext>
              </a:extLst>
            </p:cNvPr>
            <p:cNvSpPr txBox="1"/>
            <p:nvPr/>
          </p:nvSpPr>
          <p:spPr>
            <a:xfrm>
              <a:off x="3683900" y="1087948"/>
              <a:ext cx="3035290" cy="369332"/>
            </a:xfrm>
            <a:prstGeom prst="rect">
              <a:avLst/>
            </a:prstGeom>
            <a:solidFill>
              <a:srgbClr val="427181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/>
                <a:t>Contre plaque d’éjection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83B0A582-E46D-4AB7-A4BA-9338E11AFE78}"/>
                </a:ext>
              </a:extLst>
            </p:cNvPr>
            <p:cNvSpPr txBox="1"/>
            <p:nvPr/>
          </p:nvSpPr>
          <p:spPr>
            <a:xfrm>
              <a:off x="2252328" y="3687754"/>
              <a:ext cx="2223864" cy="369332"/>
            </a:xfrm>
            <a:prstGeom prst="rect">
              <a:avLst/>
            </a:prstGeom>
            <a:solidFill>
              <a:srgbClr val="59923E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/>
                <a:t>Empreinte mobile</a:t>
              </a:r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3B806EC2-B378-48E6-A48C-81FA50127B71}"/>
                </a:ext>
              </a:extLst>
            </p:cNvPr>
            <p:cNvSpPr txBox="1"/>
            <p:nvPr/>
          </p:nvSpPr>
          <p:spPr>
            <a:xfrm>
              <a:off x="0" y="3687754"/>
              <a:ext cx="1979712" cy="369332"/>
            </a:xfrm>
            <a:prstGeom prst="rect">
              <a:avLst/>
            </a:prstGeom>
            <a:solidFill>
              <a:srgbClr val="83566B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>
                  <a:solidFill>
                    <a:srgbClr val="262A5A"/>
                  </a:solidFill>
                </a:rPr>
                <a:t>Noyaux rainures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573A7F59-F11B-448E-8182-9E030B107914}"/>
                </a:ext>
              </a:extLst>
            </p:cNvPr>
            <p:cNvSpPr txBox="1"/>
            <p:nvPr/>
          </p:nvSpPr>
          <p:spPr>
            <a:xfrm>
              <a:off x="7378351" y="3687754"/>
              <a:ext cx="1586137" cy="369332"/>
            </a:xfrm>
            <a:prstGeom prst="rect">
              <a:avLst/>
            </a:prstGeom>
            <a:solidFill>
              <a:srgbClr val="845C35"/>
            </a:solidFill>
          </p:spPr>
          <p:txBody>
            <a:bodyPr wrap="square" rtlCol="0">
              <a:spAutoFit/>
            </a:bodyPr>
            <a:lstStyle/>
            <a:p>
              <a:r>
                <a:rPr lang="fr-FR" dirty="0"/>
                <a:t>Vis épaulée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252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83968" y="121571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Considérations réalisation d'outillages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1CDEE31-3A9C-4562-9E70-51E48D5A96E9}"/>
              </a:ext>
            </a:extLst>
          </p:cNvPr>
          <p:cNvSpPr txBox="1"/>
          <p:nvPr/>
        </p:nvSpPr>
        <p:spPr>
          <a:xfrm>
            <a:off x="2051720" y="619185"/>
            <a:ext cx="597666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Jeu d'infiltration 0.02mm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Surfaces de références</a:t>
            </a:r>
          </a:p>
          <a:p>
            <a:r>
              <a:rPr lang="fr-FR" sz="2400" dirty="0"/>
              <a:t>    	Choix des origines</a:t>
            </a:r>
          </a:p>
          <a:p>
            <a:r>
              <a:rPr lang="fr-FR" sz="2400" dirty="0"/>
              <a:t>    	Gestion des surépaisseurs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Qualité géométrique</a:t>
            </a:r>
          </a:p>
          <a:p>
            <a:r>
              <a:rPr lang="fr-FR" sz="2400" dirty="0"/>
              <a:t>    	Fraisage de finition</a:t>
            </a:r>
          </a:p>
          <a:p>
            <a:r>
              <a:rPr lang="fr-FR" sz="2400" dirty="0"/>
              <a:t>    	Rectification</a:t>
            </a:r>
          </a:p>
          <a:p>
            <a:r>
              <a:rPr lang="fr-FR" sz="2400" dirty="0"/>
              <a:t>    	Mise en 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Qualité dimensionnelle</a:t>
            </a:r>
          </a:p>
          <a:p>
            <a:r>
              <a:rPr lang="fr-FR" sz="2400" dirty="0"/>
              <a:t>    	Stratégie 1ere pièce bonne</a:t>
            </a:r>
          </a:p>
          <a:p>
            <a:r>
              <a:rPr lang="fr-FR" sz="2400" dirty="0"/>
              <a:t>    	Ajustage/rectification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2400" dirty="0"/>
              <a:t>Influences sur la gamme</a:t>
            </a:r>
          </a:p>
        </p:txBody>
      </p:sp>
    </p:spTree>
    <p:extLst>
      <p:ext uri="{BB962C8B-B14F-4D97-AF65-F5344CB8AC3E}">
        <p14:creationId xmlns:p14="http://schemas.microsoft.com/office/powerpoint/2010/main" val="364264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2993502" y="483518"/>
            <a:ext cx="6120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La gamme de chaque pièce ne peut pas être établie sans considérer le moule dans son ensemble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15D0E2B-1ED5-4299-BD6D-00876871C757}"/>
              </a:ext>
            </a:extLst>
          </p:cNvPr>
          <p:cNvSpPr txBox="1"/>
          <p:nvPr/>
        </p:nvSpPr>
        <p:spPr>
          <a:xfrm>
            <a:off x="179512" y="1059582"/>
            <a:ext cx="8856984" cy="4141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900"/>
              </a:lnSpc>
              <a:buFont typeface="+mj-lt"/>
              <a:buAutoNum type="arabicPeriod"/>
            </a:pPr>
            <a:r>
              <a:rPr lang="fr-FR" dirty="0"/>
              <a:t>Les formes moulantes se trouvent dans deux empreintes …</a:t>
            </a:r>
          </a:p>
          <a:p>
            <a:pPr marL="342900" indent="-342900">
              <a:lnSpc>
                <a:spcPts val="2900"/>
              </a:lnSpc>
              <a:buFont typeface="+mj-lt"/>
              <a:buAutoNum type="arabicPeriod"/>
            </a:pPr>
            <a:r>
              <a:rPr lang="fr-FR" dirty="0"/>
              <a:t>Les deux empreintes sont insérées dans une carcasse …</a:t>
            </a:r>
          </a:p>
          <a:p>
            <a:pPr marL="342900" indent="-342900">
              <a:lnSpc>
                <a:spcPts val="2900"/>
              </a:lnSpc>
              <a:buFont typeface="+mj-lt"/>
              <a:buAutoNum type="arabicPeriod"/>
            </a:pPr>
            <a:r>
              <a:rPr lang="fr-FR" dirty="0"/>
              <a:t>Le plastique à l’état liquide passe à travers plusieurs pièces …</a:t>
            </a:r>
          </a:p>
          <a:p>
            <a:pPr marL="342900" indent="-342900">
              <a:lnSpc>
                <a:spcPts val="2900"/>
              </a:lnSpc>
              <a:buFont typeface="+mj-lt"/>
              <a:buAutoNum type="arabicPeriod"/>
            </a:pPr>
            <a:r>
              <a:rPr lang="fr-FR" dirty="0"/>
              <a:t>Le plastique à l’état liquide remplit une cavité constituée de plusieurs pièces …</a:t>
            </a:r>
          </a:p>
          <a:p>
            <a:pPr marL="342900" indent="-342900">
              <a:lnSpc>
                <a:spcPts val="2900"/>
              </a:lnSpc>
              <a:buFont typeface="+mj-lt"/>
              <a:buAutoNum type="arabicPeriod"/>
            </a:pPr>
            <a:r>
              <a:rPr lang="fr-FR" dirty="0"/>
              <a:t>Plusieurs pièces constituent le plan de joint, empreintes, noyaux rainures et carcasse …</a:t>
            </a:r>
          </a:p>
          <a:p>
            <a:pPr marL="342900" indent="-342900">
              <a:lnSpc>
                <a:spcPts val="2900"/>
              </a:lnSpc>
              <a:buFont typeface="+mj-lt"/>
              <a:buAutoNum type="arabicPeriod"/>
            </a:pPr>
            <a:r>
              <a:rPr lang="fr-FR" dirty="0"/>
              <a:t>Les éjecteurs doivent êtres mobiles dans l’empreinte mobile …</a:t>
            </a:r>
          </a:p>
          <a:p>
            <a:pPr marL="342900" indent="-342900">
              <a:lnSpc>
                <a:spcPts val="2900"/>
              </a:lnSpc>
              <a:buFont typeface="+mj-lt"/>
              <a:buAutoNum type="arabicPeriod"/>
            </a:pPr>
            <a:r>
              <a:rPr lang="fr-FR" dirty="0"/>
              <a:t>Les éjecteurs participent à la forme moulante …</a:t>
            </a:r>
          </a:p>
          <a:p>
            <a:pPr marL="342900" indent="-342900">
              <a:lnSpc>
                <a:spcPts val="2900"/>
              </a:lnSpc>
              <a:buFont typeface="+mj-lt"/>
              <a:buAutoNum type="arabicPeriod"/>
            </a:pPr>
            <a:r>
              <a:rPr lang="fr-FR" dirty="0"/>
              <a:t>L’objectif est d’obtenir les premières pièces bonnes …</a:t>
            </a:r>
          </a:p>
          <a:p>
            <a:pPr>
              <a:lnSpc>
                <a:spcPts val="2900"/>
              </a:lnSpc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935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3EA689F-2AEF-4FD9-8629-7D354F7F396A}"/>
              </a:ext>
            </a:extLst>
          </p:cNvPr>
          <p:cNvSpPr txBox="1"/>
          <p:nvPr/>
        </p:nvSpPr>
        <p:spPr>
          <a:xfrm>
            <a:off x="1403648" y="354271"/>
            <a:ext cx="7632848" cy="422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900"/>
              </a:lnSpc>
              <a:buFont typeface="+mj-lt"/>
              <a:buAutoNum type="arabicPeriod"/>
            </a:pPr>
            <a:r>
              <a:rPr lang="fr-FR" dirty="0"/>
              <a:t>Les formes moulantes se trouvent dans deux empreintes donc…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913AC39-16D5-41D9-8DB6-9043BCC25B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451" t="12028" r="5900" b="14400"/>
          <a:stretch/>
        </p:blipFill>
        <p:spPr>
          <a:xfrm>
            <a:off x="5076056" y="768416"/>
            <a:ext cx="3168352" cy="223224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2794847-6118-4019-9752-7B9ACCEE33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3147814"/>
            <a:ext cx="3563888" cy="180734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884E1A5-416E-4768-A2B8-964078AB6A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45" t="14124" r="61905" b="12303"/>
          <a:stretch/>
        </p:blipFill>
        <p:spPr>
          <a:xfrm>
            <a:off x="1295636" y="776759"/>
            <a:ext cx="3168352" cy="223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998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3F1DBEE-E0A2-4B5E-8963-CDE289D33057}"/>
              </a:ext>
            </a:extLst>
          </p:cNvPr>
          <p:cNvSpPr txBox="1"/>
          <p:nvPr/>
        </p:nvSpPr>
        <p:spPr>
          <a:xfrm>
            <a:off x="1763688" y="267494"/>
            <a:ext cx="8856984" cy="422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/>
              <a:t>2. Les deux empreintes sont insérées dans une carcasse donc…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6E6C7AD-B7FF-4399-9169-4E2460FE1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719546"/>
            <a:ext cx="4572000" cy="2355098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5FCFFD6B-5917-44C9-B156-963C4EADF4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303" t="26049" r="5286" b="8248"/>
          <a:stretch/>
        </p:blipFill>
        <p:spPr>
          <a:xfrm>
            <a:off x="2069468" y="3104208"/>
            <a:ext cx="5688632" cy="1947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600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2484B405-0363-CA0D-17C8-53232134EC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0399715"/>
              </p:ext>
            </p:extLst>
          </p:nvPr>
        </p:nvGraphicFramePr>
        <p:xfrm>
          <a:off x="71500" y="208260"/>
          <a:ext cx="9001000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73208EE4-BBF0-2848-C20D-7A8B1A2FDFB0}"/>
              </a:ext>
            </a:extLst>
          </p:cNvPr>
          <p:cNvSpPr txBox="1"/>
          <p:nvPr/>
        </p:nvSpPr>
        <p:spPr>
          <a:xfrm>
            <a:off x="323528" y="3867894"/>
            <a:ext cx="7704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Rendu d’un seul rapport pour le groupe pour évaluation finale</a:t>
            </a:r>
          </a:p>
          <a:p>
            <a:r>
              <a:rPr lang="fr-FR" dirty="0"/>
              <a:t>Évalué à chaque séance de TP ( je respire, je suis noté!)</a:t>
            </a:r>
          </a:p>
          <a:p>
            <a:r>
              <a:rPr lang="fr-FR" dirty="0"/>
              <a:t>Individualisation de la note finale possible</a:t>
            </a:r>
          </a:p>
        </p:txBody>
      </p:sp>
    </p:spTree>
    <p:extLst>
      <p:ext uri="{BB962C8B-B14F-4D97-AF65-F5344CB8AC3E}">
        <p14:creationId xmlns:p14="http://schemas.microsoft.com/office/powerpoint/2010/main" val="271560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753A0E7-CA5C-496B-BB84-90396A5CD5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8DC6C22-7EA5-4FEA-8E27-6D69B11679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FB1A45A-2795-4793-B0F5-D48FD41BBE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832E69-27F4-487F-9E43-90AA9C8F3C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1DAA32-F309-42C9-BB69-0B1103FD4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C699E47-4B59-481F-88D2-1FBBBF88D0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47BDE90-52F4-4416-A712-02B984A392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FB20918-1E58-4792-98C7-AADB251066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/>
        </p:bldSub>
      </p:bldGraphic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15D0E2B-1ED5-4299-BD6D-00876871C757}"/>
              </a:ext>
            </a:extLst>
          </p:cNvPr>
          <p:cNvSpPr txBox="1"/>
          <p:nvPr/>
        </p:nvSpPr>
        <p:spPr>
          <a:xfrm>
            <a:off x="1259632" y="354271"/>
            <a:ext cx="7848872" cy="422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/>
              <a:t>3. Le plastique à l’état liquide passe à travers plusieurs pièces donc…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B0F4CDB-30E4-4BBF-BBB5-39BE087928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36" t="2159"/>
          <a:stretch/>
        </p:blipFill>
        <p:spPr>
          <a:xfrm>
            <a:off x="2123728" y="776759"/>
            <a:ext cx="5081614" cy="422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42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15D0E2B-1ED5-4299-BD6D-00876871C757}"/>
              </a:ext>
            </a:extLst>
          </p:cNvPr>
          <p:cNvSpPr txBox="1"/>
          <p:nvPr/>
        </p:nvSpPr>
        <p:spPr>
          <a:xfrm>
            <a:off x="-1422" y="354271"/>
            <a:ext cx="9109926" cy="794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900"/>
              </a:lnSpc>
            </a:pPr>
            <a:r>
              <a:rPr lang="fr-FR" dirty="0"/>
              <a:t>4. Le plastique à l’état liquide remplit une cavité constituée de plusieurs pièces donc…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43E4EA3-4A3D-4081-B8AC-6836D183E6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915566"/>
            <a:ext cx="2632247" cy="181477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93D10F0-D615-43C1-AF22-6CD66E76D4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2765057"/>
            <a:ext cx="4491293" cy="227473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C4B20E7-A52F-4AAF-8947-D5FD745E53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1763688" y="2979538"/>
            <a:ext cx="1764196" cy="180969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5D41B9D-8786-4A32-B919-2B90D0384AB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530" t="24264" r="6519" b="8179"/>
          <a:stretch/>
        </p:blipFill>
        <p:spPr>
          <a:xfrm rot="16200000">
            <a:off x="-144782" y="3483934"/>
            <a:ext cx="1773606" cy="83698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778920B-0FA5-41AC-BA17-23164CD5CB8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854" t="5201" r="19253" b="9401"/>
          <a:stretch/>
        </p:blipFill>
        <p:spPr>
          <a:xfrm rot="16200000">
            <a:off x="5336873" y="58598"/>
            <a:ext cx="2072208" cy="345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71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15795D7-C49F-4F1D-8B3F-DCA1CC22FF24}"/>
              </a:ext>
            </a:extLst>
          </p:cNvPr>
          <p:cNvSpPr txBox="1"/>
          <p:nvPr/>
        </p:nvSpPr>
        <p:spPr>
          <a:xfrm>
            <a:off x="0" y="267494"/>
            <a:ext cx="8856984" cy="794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900"/>
              </a:lnSpc>
            </a:pPr>
            <a:r>
              <a:rPr lang="fr-FR" dirty="0"/>
              <a:t>5. Plusieurs pièces constituent le plan de joint, empreintes, noyaux rainures et carcasse donc…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B0FE3D5-CC27-4DF8-8DEB-70A926CEAF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16" r="8718"/>
          <a:stretch/>
        </p:blipFill>
        <p:spPr>
          <a:xfrm>
            <a:off x="2483768" y="1275606"/>
            <a:ext cx="6552728" cy="314469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A78E8BA-824E-4892-9E5F-41939884B0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-428085" y="1867187"/>
            <a:ext cx="3397171" cy="174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59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4397B84-439D-41E7-A793-1799F73B1D0E}"/>
              </a:ext>
            </a:extLst>
          </p:cNvPr>
          <p:cNvSpPr txBox="1"/>
          <p:nvPr/>
        </p:nvSpPr>
        <p:spPr>
          <a:xfrm>
            <a:off x="1187624" y="354271"/>
            <a:ext cx="9073008" cy="422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/>
              <a:t>6. Les éjecteurs doivent êtres mobiles dans l’empreinte mobile donc…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58F2C34-4065-4AD9-8B04-597FB79D53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0605" y="843558"/>
            <a:ext cx="5102790" cy="415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76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C9C4E50-BFB9-43A8-B23D-EDE334649191}"/>
              </a:ext>
            </a:extLst>
          </p:cNvPr>
          <p:cNvSpPr txBox="1"/>
          <p:nvPr/>
        </p:nvSpPr>
        <p:spPr>
          <a:xfrm>
            <a:off x="2843808" y="411510"/>
            <a:ext cx="6558204" cy="422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/>
              <a:t>7. Les éjecteurs participent à la forme moulante donc…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395BC1B-2B42-487F-87E1-53E4D41AF5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126018" y="1658020"/>
            <a:ext cx="3648618" cy="246149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24A9A27-CB29-4186-A803-2DB9536178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987574"/>
            <a:ext cx="5256584" cy="404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63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AD6F136-8AA9-4B05-85B4-A1384A18D32D}"/>
              </a:ext>
            </a:extLst>
          </p:cNvPr>
          <p:cNvSpPr txBox="1"/>
          <p:nvPr/>
        </p:nvSpPr>
        <p:spPr>
          <a:xfrm>
            <a:off x="2087216" y="411510"/>
            <a:ext cx="7056784" cy="422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900"/>
              </a:lnSpc>
            </a:pPr>
            <a:r>
              <a:rPr lang="fr-FR" dirty="0"/>
              <a:t>8. L’objectif est d’obtenir les premières pièces bonnes donc…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9D4B6E3B-0AE6-40C2-A55B-CC123366FAF7}"/>
              </a:ext>
            </a:extLst>
          </p:cNvPr>
          <p:cNvGrpSpPr/>
          <p:nvPr/>
        </p:nvGrpSpPr>
        <p:grpSpPr>
          <a:xfrm>
            <a:off x="1617161" y="1475267"/>
            <a:ext cx="1707284" cy="1182392"/>
            <a:chOff x="2699792" y="2067694"/>
            <a:chExt cx="3528392" cy="1800200"/>
          </a:xfrm>
        </p:grpSpPr>
        <p:sp>
          <p:nvSpPr>
            <p:cNvPr id="2" name="Rectangle : coins arrondis 1">
              <a:extLst>
                <a:ext uri="{FF2B5EF4-FFF2-40B4-BE49-F238E27FC236}">
                  <a16:creationId xmlns:a16="http://schemas.microsoft.com/office/drawing/2014/main" id="{CB1DD219-6CC7-4BFE-B96E-8937E1D2A53B}"/>
                </a:ext>
              </a:extLst>
            </p:cNvPr>
            <p:cNvSpPr/>
            <p:nvPr/>
          </p:nvSpPr>
          <p:spPr>
            <a:xfrm>
              <a:off x="2699792" y="2067694"/>
              <a:ext cx="3528392" cy="1800200"/>
            </a:xfrm>
            <a:prstGeom prst="roundRect">
              <a:avLst/>
            </a:prstGeom>
            <a:pattFill prst="wdUpDiag">
              <a:fgClr>
                <a:srgbClr val="FF0000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Rectangle : coins arrondis 3">
              <a:extLst>
                <a:ext uri="{FF2B5EF4-FFF2-40B4-BE49-F238E27FC236}">
                  <a16:creationId xmlns:a16="http://schemas.microsoft.com/office/drawing/2014/main" id="{FE51A4BB-A3ED-4FA3-9658-09E9CBBA5403}"/>
                </a:ext>
              </a:extLst>
            </p:cNvPr>
            <p:cNvSpPr/>
            <p:nvPr/>
          </p:nvSpPr>
          <p:spPr>
            <a:xfrm>
              <a:off x="2771800" y="2139702"/>
              <a:ext cx="3384376" cy="1656184"/>
            </a:xfrm>
            <a:prstGeom prst="roundRect">
              <a:avLst/>
            </a:prstGeom>
            <a:pattFill prst="wdDnDiag">
              <a:fgClr>
                <a:srgbClr val="FFFF00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" name="Rectangle : coins arrondis 2">
              <a:extLst>
                <a:ext uri="{FF2B5EF4-FFF2-40B4-BE49-F238E27FC236}">
                  <a16:creationId xmlns:a16="http://schemas.microsoft.com/office/drawing/2014/main" id="{BBB95DA1-5C2C-4BE6-8880-63F9ABE225DE}"/>
                </a:ext>
              </a:extLst>
            </p:cNvPr>
            <p:cNvSpPr/>
            <p:nvPr/>
          </p:nvSpPr>
          <p:spPr>
            <a:xfrm>
              <a:off x="2843808" y="2211710"/>
              <a:ext cx="3240360" cy="1512168"/>
            </a:xfrm>
            <a:prstGeom prst="roundRect">
              <a:avLst/>
            </a:prstGeom>
            <a:pattFill prst="wdUpDiag">
              <a:fgClr>
                <a:schemeClr val="accent6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6" name="Image 5">
            <a:extLst>
              <a:ext uri="{FF2B5EF4-FFF2-40B4-BE49-F238E27FC236}">
                <a16:creationId xmlns:a16="http://schemas.microsoft.com/office/drawing/2014/main" id="{C504D83A-4A38-46BA-BF3A-A0A97FE8C6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28" t="14889" r="1050" b="38824"/>
          <a:stretch/>
        </p:blipFill>
        <p:spPr>
          <a:xfrm>
            <a:off x="35496" y="3022314"/>
            <a:ext cx="2982407" cy="1490815"/>
          </a:xfrm>
          <a:prstGeom prst="rect">
            <a:avLst/>
          </a:prstGeom>
        </p:spPr>
      </p:pic>
      <p:grpSp>
        <p:nvGrpSpPr>
          <p:cNvPr id="19" name="Groupe 18">
            <a:extLst>
              <a:ext uri="{FF2B5EF4-FFF2-40B4-BE49-F238E27FC236}">
                <a16:creationId xmlns:a16="http://schemas.microsoft.com/office/drawing/2014/main" id="{19036A8E-7461-40C2-AC48-3417EB88C0CF}"/>
              </a:ext>
            </a:extLst>
          </p:cNvPr>
          <p:cNvGrpSpPr/>
          <p:nvPr/>
        </p:nvGrpSpPr>
        <p:grpSpPr>
          <a:xfrm>
            <a:off x="118171" y="1561339"/>
            <a:ext cx="1748171" cy="1034327"/>
            <a:chOff x="251519" y="1176913"/>
            <a:chExt cx="1748171" cy="1034327"/>
          </a:xfrm>
        </p:grpSpPr>
        <p:sp>
          <p:nvSpPr>
            <p:cNvPr id="7" name="Rectangle : coins arrondis 6">
              <a:extLst>
                <a:ext uri="{FF2B5EF4-FFF2-40B4-BE49-F238E27FC236}">
                  <a16:creationId xmlns:a16="http://schemas.microsoft.com/office/drawing/2014/main" id="{D225C936-0B42-48FA-A3A4-4783E39DFBBC}"/>
                </a:ext>
              </a:extLst>
            </p:cNvPr>
            <p:cNvSpPr/>
            <p:nvPr/>
          </p:nvSpPr>
          <p:spPr>
            <a:xfrm>
              <a:off x="251519" y="1979154"/>
              <a:ext cx="557809" cy="180020"/>
            </a:xfrm>
            <a:prstGeom prst="roundRect">
              <a:avLst/>
            </a:prstGeom>
            <a:pattFill prst="wdUpDiag">
              <a:fgClr>
                <a:srgbClr val="FF0000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DFF56111-8380-42A9-8F0E-9F1DEEFF4612}"/>
                </a:ext>
              </a:extLst>
            </p:cNvPr>
            <p:cNvSpPr/>
            <p:nvPr/>
          </p:nvSpPr>
          <p:spPr>
            <a:xfrm>
              <a:off x="251519" y="1488181"/>
              <a:ext cx="557809" cy="180020"/>
            </a:xfrm>
            <a:prstGeom prst="roundRect">
              <a:avLst/>
            </a:prstGeom>
            <a:pattFill prst="wdDnDiag">
              <a:fgClr>
                <a:srgbClr val="FFFF00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17B47F96-7DB1-427D-AD11-A8A362CF6562}"/>
                </a:ext>
              </a:extLst>
            </p:cNvPr>
            <p:cNvSpPr/>
            <p:nvPr/>
          </p:nvSpPr>
          <p:spPr>
            <a:xfrm>
              <a:off x="251519" y="1225403"/>
              <a:ext cx="557809" cy="180020"/>
            </a:xfrm>
            <a:prstGeom prst="roundRect">
              <a:avLst/>
            </a:prstGeom>
            <a:pattFill prst="wdUpDiag">
              <a:fgClr>
                <a:schemeClr val="accent6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D2AB3620-72B2-4916-99B3-F3AC3FC60C39}"/>
                </a:ext>
              </a:extLst>
            </p:cNvPr>
            <p:cNvSpPr txBox="1"/>
            <p:nvPr/>
          </p:nvSpPr>
          <p:spPr>
            <a:xfrm>
              <a:off x="812066" y="1176913"/>
              <a:ext cx="11876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err="1"/>
                <a:t>Ebauche</a:t>
              </a:r>
              <a:endParaRPr lang="fr-FR" sz="1200" dirty="0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19E3B160-FCAF-448B-9028-11A4079FCB0A}"/>
                </a:ext>
              </a:extLst>
            </p:cNvPr>
            <p:cNvSpPr txBox="1"/>
            <p:nvPr/>
          </p:nvSpPr>
          <p:spPr>
            <a:xfrm>
              <a:off x="809328" y="1439377"/>
              <a:ext cx="11876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½ Finition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46AAFEE7-AA7B-4C8B-B281-15504C654773}"/>
                </a:ext>
              </a:extLst>
            </p:cNvPr>
            <p:cNvSpPr txBox="1"/>
            <p:nvPr/>
          </p:nvSpPr>
          <p:spPr>
            <a:xfrm>
              <a:off x="809328" y="1686081"/>
              <a:ext cx="11876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Contrôle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8C358616-59C2-4171-99C4-36367CFD135B}"/>
                </a:ext>
              </a:extLst>
            </p:cNvPr>
            <p:cNvSpPr txBox="1"/>
            <p:nvPr/>
          </p:nvSpPr>
          <p:spPr>
            <a:xfrm>
              <a:off x="809328" y="1934241"/>
              <a:ext cx="11876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Finition</a:t>
              </a:r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5672DC74-C41B-4ACF-9148-72B677BA9CFB}"/>
              </a:ext>
            </a:extLst>
          </p:cNvPr>
          <p:cNvSpPr txBox="1"/>
          <p:nvPr/>
        </p:nvSpPr>
        <p:spPr>
          <a:xfrm>
            <a:off x="3707904" y="900473"/>
            <a:ext cx="3240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Rectification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Ajustage(pierre, lime…)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Appairage(ordre de réalisation des pièces)</a:t>
            </a:r>
          </a:p>
          <a:p>
            <a:endParaRPr lang="fr-FR" dirty="0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D952BED7-8349-4E41-BDAD-943054694A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8" y="853747"/>
            <a:ext cx="2163146" cy="120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71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Gamme des empreintes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9B121BB-73B4-44B2-8C42-CA2E0EABA885}"/>
              </a:ext>
            </a:extLst>
          </p:cNvPr>
          <p:cNvSpPr txBox="1"/>
          <p:nvPr/>
        </p:nvSpPr>
        <p:spPr>
          <a:xfrm>
            <a:off x="-29818" y="368621"/>
            <a:ext cx="2736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Quelles surépaisseurs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r>
              <a:rPr lang="fr-FR" dirty="0"/>
              <a:t> Ou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fr-FR" dirty="0"/>
              <a:t>Quand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r>
              <a:rPr lang="fr-FR" dirty="0"/>
              <a:t>Bavures</a:t>
            </a:r>
          </a:p>
          <a:p>
            <a:r>
              <a:rPr lang="fr-FR" dirty="0"/>
              <a:t>Pièces dépendantes</a:t>
            </a:r>
          </a:p>
          <a:p>
            <a:r>
              <a:rPr lang="fr-FR" dirty="0"/>
              <a:t>Moyens de réalisation</a:t>
            </a:r>
          </a:p>
          <a:p>
            <a:r>
              <a:rPr lang="fr-FR" dirty="0"/>
              <a:t>Tenue de la pièce</a:t>
            </a:r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30A39E-F50D-4CAA-B099-8F347A7A6DEF}"/>
              </a:ext>
            </a:extLst>
          </p:cNvPr>
          <p:cNvSpPr txBox="1"/>
          <p:nvPr/>
        </p:nvSpPr>
        <p:spPr>
          <a:xfrm>
            <a:off x="3203848" y="771550"/>
            <a:ext cx="5832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/>
              <a:t>Brut</a:t>
            </a:r>
            <a:r>
              <a:rPr lang="fr-FR" sz="1400" dirty="0"/>
              <a:t> en C45 100+4/+6 x 78+/-1 x 32+04/+0.45 les deux faces dans le sens de l’épaisseur sont // avec une tolérance de 0.003</a:t>
            </a:r>
          </a:p>
          <a:p>
            <a:r>
              <a:rPr lang="fr-FR" sz="1400" b="1" u="sng" dirty="0"/>
              <a:t>Dimensions finales </a:t>
            </a:r>
            <a:r>
              <a:rPr lang="fr-FR" sz="1400" dirty="0"/>
              <a:t>100x70x25.25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3D37A5B-46D8-4406-9C97-7FA3B194D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54" b="91284" l="5750" r="97747">
                        <a14:foregroundMark x1="17249" y1="24146" x2="17249" y2="24146"/>
                        <a14:foregroundMark x1="15385" y1="14605" x2="15385" y2="14605"/>
                        <a14:foregroundMark x1="16317" y1="6596" x2="16317" y2="6596"/>
                        <a14:foregroundMark x1="20746" y1="5889" x2="20979" y2="5889"/>
                        <a14:foregroundMark x1="31624" y1="9423" x2="31624" y2="9423"/>
                        <a14:foregroundMark x1="17638" y1="6007" x2="24398" y2="14959"/>
                        <a14:foregroundMark x1="5750" y1="26973" x2="5750" y2="26973"/>
                        <a14:foregroundMark x1="6294" y1="27208" x2="8625" y2="28151"/>
                        <a14:foregroundMark x1="51282" y1="31567" x2="51282" y2="31567"/>
                        <a14:foregroundMark x1="51282" y1="31567" x2="51282" y2="31567"/>
                        <a14:foregroundMark x1="49340" y1="29211" x2="58741" y2="30506"/>
                        <a14:foregroundMark x1="58741" y1="30506" x2="61305" y2="25795"/>
                        <a14:foregroundMark x1="72339" y1="27326" x2="81430" y2="32627"/>
                        <a14:foregroundMark x1="81430" y1="32627" x2="89044" y2="42285"/>
                        <a14:foregroundMark x1="89044" y1="42285" x2="82751" y2="53828"/>
                        <a14:foregroundMark x1="82751" y1="53828" x2="72494" y2="55006"/>
                        <a14:foregroundMark x1="72494" y1="55006" x2="64802" y2="52650"/>
                        <a14:foregroundMark x1="95726" y1="41225" x2="95493" y2="48763"/>
                        <a14:foregroundMark x1="89744" y1="76678" x2="95649" y2="64429"/>
                        <a14:foregroundMark x1="95649" y1="64429" x2="97047" y2="56890"/>
                        <a14:foregroundMark x1="97436" y1="54064" x2="97436" y2="54064"/>
                        <a14:foregroundMark x1="97514" y1="53121" x2="97514" y2="69022"/>
                        <a14:foregroundMark x1="97669" y1="43463" x2="97824" y2="51590"/>
                        <a14:foregroundMark x1="82207" y1="91284" x2="82207" y2="912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82890" y="1510214"/>
            <a:ext cx="5564506" cy="367075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FE0EBBB-DAC6-4552-A780-96BF05BC5C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269" b="89793" l="5246" r="93683">
                        <a14:foregroundMark x1="6638" y1="45220" x2="6638" y2="45220"/>
                        <a14:foregroundMark x1="89829" y1="53618" x2="89829" y2="53618"/>
                        <a14:foregroundMark x1="94004" y1="40052" x2="94004" y2="40052"/>
                        <a14:foregroundMark x1="29229" y1="8269" x2="29229" y2="8269"/>
                        <a14:foregroundMark x1="5353" y1="57106" x2="5353" y2="57106"/>
                        <a14:foregroundMark x1="70664" y1="89793" x2="70664" y2="897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873" y="2067694"/>
            <a:ext cx="1879242" cy="155731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038CF64-29C4-40EC-859D-9E217D5F912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6651" b="89964" l="10434" r="95971">
                        <a14:foregroundMark x1="29752" y1="10762" x2="29752" y2="10762"/>
                        <a14:foregroundMark x1="30165" y1="7013" x2="30165" y2="7013"/>
                        <a14:foregroundMark x1="14463" y1="54414" x2="14463" y2="54414"/>
                        <a14:foregroundMark x1="10640" y1="57557" x2="10640" y2="57557"/>
                        <a14:foregroundMark x1="74380" y1="89964" x2="74380" y2="89964"/>
                        <a14:foregroundMark x1="92872" y1="41354" x2="92872" y2="41354"/>
                        <a14:foregroundMark x1="95971" y1="40387" x2="95971" y2="40387"/>
                      </a14:backgroundRemoval>
                    </a14:imgEffect>
                  </a14:imgLayer>
                </a14:imgProps>
              </a:ext>
            </a:extLst>
          </a:blip>
          <a:srcRect l="6288" t="5361" r="2528" b="6311"/>
          <a:stretch/>
        </p:blipFill>
        <p:spPr>
          <a:xfrm>
            <a:off x="1403648" y="3187736"/>
            <a:ext cx="2088232" cy="172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21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Gamme des noyaux rainure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9B121BB-73B4-44B2-8C42-CA2E0EABA885}"/>
              </a:ext>
            </a:extLst>
          </p:cNvPr>
          <p:cNvSpPr txBox="1"/>
          <p:nvPr/>
        </p:nvSpPr>
        <p:spPr>
          <a:xfrm>
            <a:off x="-29818" y="368621"/>
            <a:ext cx="2736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Quelles surépaisseurs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r>
              <a:rPr lang="fr-FR" dirty="0"/>
              <a:t> Ou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fr-FR" dirty="0"/>
              <a:t>Quand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r>
              <a:rPr lang="fr-FR" dirty="0"/>
              <a:t>Bavures</a:t>
            </a:r>
          </a:p>
          <a:p>
            <a:r>
              <a:rPr lang="fr-FR" dirty="0"/>
              <a:t>Pièces dépendantes</a:t>
            </a:r>
          </a:p>
          <a:p>
            <a:r>
              <a:rPr lang="fr-FR" dirty="0"/>
              <a:t>Moyens de réalisation</a:t>
            </a:r>
          </a:p>
          <a:p>
            <a:r>
              <a:rPr lang="fr-FR" dirty="0"/>
              <a:t>Tenue de la pièce</a:t>
            </a:r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30A39E-F50D-4CAA-B099-8F347A7A6DEF}"/>
              </a:ext>
            </a:extLst>
          </p:cNvPr>
          <p:cNvSpPr txBox="1"/>
          <p:nvPr/>
        </p:nvSpPr>
        <p:spPr>
          <a:xfrm>
            <a:off x="3203848" y="771550"/>
            <a:ext cx="5832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/>
              <a:t>Brut</a:t>
            </a:r>
            <a:r>
              <a:rPr lang="fr-FR" sz="1400" dirty="0"/>
              <a:t> en C45 70+4/+6 x 500+4/+6 x 8+0.4/+0.45 les deux faces dans le sens de l’épaisseur sont // avec une tolérance de 0.003</a:t>
            </a:r>
          </a:p>
          <a:p>
            <a:r>
              <a:rPr lang="fr-FR" sz="1400" b="1" u="sng" dirty="0"/>
              <a:t>Dimensions finales </a:t>
            </a:r>
            <a:r>
              <a:rPr lang="fr-FR" sz="1400" dirty="0"/>
              <a:t>: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9B32E03-5808-4A9A-2AF2-8DEB5BE02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427" y="2178255"/>
            <a:ext cx="3143796" cy="231578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C012AC9-4CD3-1474-F2B0-9839DC56E0A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55" b="94754" l="1903" r="95772">
                        <a14:foregroundMark x1="3171" y1="25161" x2="3171" y2="25161"/>
                        <a14:foregroundMark x1="3383" y1="66381" x2="3383" y2="66381"/>
                        <a14:foregroundMark x1="65328" y1="64454" x2="65328" y2="64454"/>
                        <a14:foregroundMark x1="71036" y1="49143" x2="71036" y2="49143"/>
                        <a14:foregroundMark x1="59619" y1="32120" x2="79493" y2="51606"/>
                        <a14:foregroundMark x1="79493" y1="51606" x2="62791" y2="33833"/>
                        <a14:foregroundMark x1="62791" y1="33833" x2="74630" y2="54711"/>
                        <a14:foregroundMark x1="74630" y1="54711" x2="69979" y2="48180"/>
                        <a14:foregroundMark x1="58774" y1="50857" x2="82452" y2="90043"/>
                        <a14:foregroundMark x1="95772" y1="31799" x2="91121" y2="94754"/>
                        <a14:foregroundMark x1="15856" y1="13276" x2="47569" y2="68630"/>
                        <a14:foregroundMark x1="47569" y1="68630" x2="47569" y2="77409"/>
                        <a14:foregroundMark x1="1480" y1="59529" x2="2114" y2="70664"/>
                        <a14:foregroundMark x1="2114" y1="70664" x2="2537" y2="70771"/>
                        <a14:foregroundMark x1="14165" y1="4604" x2="80973" y2="14454"/>
                        <a14:foregroundMark x1="80973" y1="14454" x2="89006" y2="18094"/>
                        <a14:foregroundMark x1="79281" y1="19700" x2="93235" y2="25589"/>
                        <a14:foregroundMark x1="93869" y1="11991" x2="30867" y2="2355"/>
                        <a14:foregroundMark x1="30867" y1="2355" x2="6554" y2="2998"/>
                        <a14:foregroundMark x1="9725" y1="9208" x2="20507" y2="56317"/>
                        <a14:foregroundMark x1="20507" y1="56317" x2="30444" y2="707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38581" y="1510214"/>
            <a:ext cx="1849395" cy="365187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2876223-7267-C286-190F-C556A361B8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2097" y="1537547"/>
            <a:ext cx="3290736" cy="335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87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Réalisation du moule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Gamme de la batterie d’éjection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9B121BB-73B4-44B2-8C42-CA2E0EABA885}"/>
              </a:ext>
            </a:extLst>
          </p:cNvPr>
          <p:cNvSpPr txBox="1"/>
          <p:nvPr/>
        </p:nvSpPr>
        <p:spPr>
          <a:xfrm>
            <a:off x="-29818" y="368621"/>
            <a:ext cx="2736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Quelles surépaisseurs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  <a:r>
              <a:rPr lang="fr-FR" dirty="0"/>
              <a:t> Ou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fr-FR" dirty="0"/>
              <a:t>Quand</a:t>
            </a:r>
            <a:r>
              <a:rPr lang="fr-FR" dirty="0"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r>
              <a:rPr lang="fr-FR" dirty="0"/>
              <a:t>Bavures</a:t>
            </a:r>
          </a:p>
          <a:p>
            <a:r>
              <a:rPr lang="fr-FR" dirty="0"/>
              <a:t>Pièces dépendantes</a:t>
            </a:r>
          </a:p>
          <a:p>
            <a:r>
              <a:rPr lang="fr-FR" dirty="0"/>
              <a:t>Moyens de réalisation</a:t>
            </a:r>
          </a:p>
          <a:p>
            <a:r>
              <a:rPr lang="fr-FR" dirty="0"/>
              <a:t>Tenue de la pièce</a:t>
            </a:r>
            <a:endParaRPr lang="fr-F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30A39E-F50D-4CAA-B099-8F347A7A6DEF}"/>
              </a:ext>
            </a:extLst>
          </p:cNvPr>
          <p:cNvSpPr txBox="1"/>
          <p:nvPr/>
        </p:nvSpPr>
        <p:spPr>
          <a:xfrm>
            <a:off x="3203848" y="771550"/>
            <a:ext cx="58326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/>
              <a:t>Brut</a:t>
            </a:r>
            <a:r>
              <a:rPr lang="fr-FR" sz="1400" dirty="0"/>
              <a:t> en C45 100+4/+6 x 56+/-1 x 12+0.4/+0.45 les deux faces dans le sens de l’épaisseur sont // avec une tolérance de 0.003</a:t>
            </a:r>
          </a:p>
          <a:p>
            <a:r>
              <a:rPr lang="fr-FR" sz="1400" b="1" u="sng" dirty="0"/>
              <a:t>Dimensions finales </a:t>
            </a:r>
            <a:r>
              <a:rPr lang="fr-FR" sz="1400" dirty="0"/>
              <a:t>96x50x12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5C2AABB-3FA8-4ECD-8B7A-01280D1D9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499742"/>
            <a:ext cx="2235886" cy="18002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58F7B77-A467-4B8D-843E-50A40D1A4A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1650" y="1481448"/>
            <a:ext cx="6628417" cy="185138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8645D69-7C2F-4E3D-8055-A746A028E6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968" y="3359963"/>
            <a:ext cx="3056210" cy="173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35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E4E2184D-80FB-EAAD-2FBC-414143C879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565795"/>
            <a:ext cx="2762030" cy="401191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9255676-A15E-C414-E90E-31E6B1E682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2722" y="555526"/>
            <a:ext cx="2938555" cy="406644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5A585A4-0985-58B6-892A-BDE5B7CC65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496" y="555526"/>
            <a:ext cx="2775439" cy="4038717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Travail préalable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BF1CB09-BFA9-401B-9098-A114E90CB80A}"/>
              </a:ext>
            </a:extLst>
          </p:cNvPr>
          <p:cNvSpPr txBox="1"/>
          <p:nvPr/>
        </p:nvSpPr>
        <p:spPr>
          <a:xfrm>
            <a:off x="6228184" y="2401439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rgbClr val="FF0000"/>
                </a:solidFill>
              </a:rPr>
              <a:t>+ les contrats de phase avant l’usinage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4C7FD20-69A0-4E69-B2D8-130C3EE8FADB}"/>
              </a:ext>
            </a:extLst>
          </p:cNvPr>
          <p:cNvSpPr txBox="1"/>
          <p:nvPr/>
        </p:nvSpPr>
        <p:spPr>
          <a:xfrm>
            <a:off x="395536" y="1923678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rgbClr val="FF0000"/>
                </a:solidFill>
              </a:rPr>
              <a:t>Répartition des taches avant le début de la 2</a:t>
            </a:r>
            <a:r>
              <a:rPr lang="fr-FR" baseline="30000" dirty="0">
                <a:solidFill>
                  <a:srgbClr val="FF0000"/>
                </a:solidFill>
              </a:rPr>
              <a:t>ème</a:t>
            </a:r>
            <a:r>
              <a:rPr lang="fr-FR" dirty="0">
                <a:solidFill>
                  <a:srgbClr val="FF0000"/>
                </a:solidFill>
              </a:rPr>
              <a:t> séance de TP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0751C17-4534-40CA-AE25-7470E140E4AC}"/>
              </a:ext>
            </a:extLst>
          </p:cNvPr>
          <p:cNvSpPr txBox="1"/>
          <p:nvPr/>
        </p:nvSpPr>
        <p:spPr>
          <a:xfrm>
            <a:off x="3491880" y="1801274"/>
            <a:ext cx="2304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rgbClr val="FF0000"/>
                </a:solidFill>
              </a:rPr>
              <a:t>Ensemble des gammes avant le début de la 2</a:t>
            </a:r>
            <a:r>
              <a:rPr lang="fr-FR" baseline="30000" dirty="0">
                <a:solidFill>
                  <a:srgbClr val="FF0000"/>
                </a:solidFill>
              </a:rPr>
              <a:t>ème</a:t>
            </a:r>
            <a:r>
              <a:rPr lang="fr-FR" dirty="0">
                <a:solidFill>
                  <a:srgbClr val="FF0000"/>
                </a:solidFill>
              </a:rPr>
              <a:t> séance de TP</a:t>
            </a:r>
          </a:p>
        </p:txBody>
      </p:sp>
    </p:spTree>
    <p:extLst>
      <p:ext uri="{BB962C8B-B14F-4D97-AF65-F5344CB8AC3E}">
        <p14:creationId xmlns:p14="http://schemas.microsoft.com/office/powerpoint/2010/main" val="148336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C8BFB49-5766-16A3-7E7C-93E73A0EA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31" y="123478"/>
            <a:ext cx="4872680" cy="233384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A505475-2F6A-BEB2-BFCD-922488B135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272" y="2479384"/>
            <a:ext cx="2120603" cy="153010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5CFE094-EA39-9F47-766C-24B82CE74F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224" y="2643758"/>
            <a:ext cx="2152621" cy="220324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F2CEA77-6A8B-CFC5-B8CC-04F3194C6B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31" y="2479384"/>
            <a:ext cx="3255223" cy="244011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ED2FA00-0B24-6A46-FCD8-DF086614B1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5946" y="584656"/>
            <a:ext cx="3255223" cy="197000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FB89FA8C-6334-46F8-B81C-5A52CB45E0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6091" y="3867894"/>
            <a:ext cx="1951567" cy="119142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A21B34B-0786-430F-AF0B-97A28CD1031C}"/>
              </a:ext>
            </a:extLst>
          </p:cNvPr>
          <p:cNvSpPr txBox="1"/>
          <p:nvPr/>
        </p:nvSpPr>
        <p:spPr>
          <a:xfrm>
            <a:off x="5635608" y="2988973"/>
            <a:ext cx="912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CAMi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BBCD7FB-9126-4315-98CB-8ECDB3272A5E}"/>
              </a:ext>
            </a:extLst>
          </p:cNvPr>
          <p:cNvSpPr txBox="1"/>
          <p:nvPr/>
        </p:nvSpPr>
        <p:spPr>
          <a:xfrm>
            <a:off x="3377632" y="4349737"/>
            <a:ext cx="1251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/>
              <a:t>OPTICAM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485145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Stratégies d’usinage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54E6063C-7550-499A-9B25-844E52A2E0FC}"/>
              </a:ext>
            </a:extLst>
          </p:cNvPr>
          <p:cNvGrpSpPr/>
          <p:nvPr/>
        </p:nvGrpSpPr>
        <p:grpSpPr>
          <a:xfrm>
            <a:off x="1617161" y="1475267"/>
            <a:ext cx="1707284" cy="1182392"/>
            <a:chOff x="2699792" y="2067694"/>
            <a:chExt cx="3528392" cy="1800200"/>
          </a:xfrm>
        </p:grpSpPr>
        <p:sp>
          <p:nvSpPr>
            <p:cNvPr id="5" name="Rectangle : coins arrondis 4">
              <a:extLst>
                <a:ext uri="{FF2B5EF4-FFF2-40B4-BE49-F238E27FC236}">
                  <a16:creationId xmlns:a16="http://schemas.microsoft.com/office/drawing/2014/main" id="{17677DE2-0572-4C1E-8DA7-412B55D9872E}"/>
                </a:ext>
              </a:extLst>
            </p:cNvPr>
            <p:cNvSpPr/>
            <p:nvPr/>
          </p:nvSpPr>
          <p:spPr>
            <a:xfrm>
              <a:off x="2699792" y="2067694"/>
              <a:ext cx="3528392" cy="1800200"/>
            </a:xfrm>
            <a:prstGeom prst="roundRect">
              <a:avLst/>
            </a:prstGeom>
            <a:pattFill prst="wdUpDiag">
              <a:fgClr>
                <a:srgbClr val="FF0000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 : coins arrondis 5">
              <a:extLst>
                <a:ext uri="{FF2B5EF4-FFF2-40B4-BE49-F238E27FC236}">
                  <a16:creationId xmlns:a16="http://schemas.microsoft.com/office/drawing/2014/main" id="{D10431C9-E24F-4007-9BDA-E4CF7A95050E}"/>
                </a:ext>
              </a:extLst>
            </p:cNvPr>
            <p:cNvSpPr/>
            <p:nvPr/>
          </p:nvSpPr>
          <p:spPr>
            <a:xfrm>
              <a:off x="2771800" y="2139702"/>
              <a:ext cx="3384376" cy="1656184"/>
            </a:xfrm>
            <a:prstGeom prst="roundRect">
              <a:avLst/>
            </a:prstGeom>
            <a:pattFill prst="wdDnDiag">
              <a:fgClr>
                <a:srgbClr val="FFFF00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Rectangle : coins arrondis 6">
              <a:extLst>
                <a:ext uri="{FF2B5EF4-FFF2-40B4-BE49-F238E27FC236}">
                  <a16:creationId xmlns:a16="http://schemas.microsoft.com/office/drawing/2014/main" id="{04108FC9-9423-418F-A3FB-FE9537C4ED5A}"/>
                </a:ext>
              </a:extLst>
            </p:cNvPr>
            <p:cNvSpPr/>
            <p:nvPr/>
          </p:nvSpPr>
          <p:spPr>
            <a:xfrm>
              <a:off x="2843808" y="2211710"/>
              <a:ext cx="3240360" cy="1512168"/>
            </a:xfrm>
            <a:prstGeom prst="roundRect">
              <a:avLst/>
            </a:prstGeom>
            <a:pattFill prst="wdUpDiag">
              <a:fgClr>
                <a:schemeClr val="accent6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8" name="Image 7">
            <a:extLst>
              <a:ext uri="{FF2B5EF4-FFF2-40B4-BE49-F238E27FC236}">
                <a16:creationId xmlns:a16="http://schemas.microsoft.com/office/drawing/2014/main" id="{53BDE7DC-0FD5-4A1D-8247-55A9BEDB4B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28" t="14889" r="1050" b="38824"/>
          <a:stretch/>
        </p:blipFill>
        <p:spPr>
          <a:xfrm>
            <a:off x="35496" y="3022314"/>
            <a:ext cx="2982407" cy="1490815"/>
          </a:xfrm>
          <a:prstGeom prst="rect">
            <a:avLst/>
          </a:prstGeom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2ECB7AF1-834B-4846-995C-171C5A3FFF30}"/>
              </a:ext>
            </a:extLst>
          </p:cNvPr>
          <p:cNvGrpSpPr/>
          <p:nvPr/>
        </p:nvGrpSpPr>
        <p:grpSpPr>
          <a:xfrm>
            <a:off x="118171" y="1561339"/>
            <a:ext cx="1929612" cy="1034327"/>
            <a:chOff x="251519" y="1176913"/>
            <a:chExt cx="1929612" cy="1034327"/>
          </a:xfrm>
        </p:grpSpPr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C08FED83-2AE9-4BEE-BD58-2C068BC4E36B}"/>
                </a:ext>
              </a:extLst>
            </p:cNvPr>
            <p:cNvSpPr/>
            <p:nvPr/>
          </p:nvSpPr>
          <p:spPr>
            <a:xfrm>
              <a:off x="251519" y="1979154"/>
              <a:ext cx="557809" cy="180020"/>
            </a:xfrm>
            <a:prstGeom prst="roundRect">
              <a:avLst/>
            </a:prstGeom>
            <a:pattFill prst="wdUpDiag">
              <a:fgClr>
                <a:srgbClr val="FF0000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 : coins arrondis 10">
              <a:extLst>
                <a:ext uri="{FF2B5EF4-FFF2-40B4-BE49-F238E27FC236}">
                  <a16:creationId xmlns:a16="http://schemas.microsoft.com/office/drawing/2014/main" id="{B70D18FB-CE27-4679-A716-DEF751F7ABF6}"/>
                </a:ext>
              </a:extLst>
            </p:cNvPr>
            <p:cNvSpPr/>
            <p:nvPr/>
          </p:nvSpPr>
          <p:spPr>
            <a:xfrm>
              <a:off x="251519" y="1488181"/>
              <a:ext cx="557809" cy="180020"/>
            </a:xfrm>
            <a:prstGeom prst="roundRect">
              <a:avLst/>
            </a:prstGeom>
            <a:pattFill prst="wdDnDiag">
              <a:fgClr>
                <a:srgbClr val="FFFF00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 : coins arrondis 12">
              <a:extLst>
                <a:ext uri="{FF2B5EF4-FFF2-40B4-BE49-F238E27FC236}">
                  <a16:creationId xmlns:a16="http://schemas.microsoft.com/office/drawing/2014/main" id="{1EC6049F-A2B2-4993-9B00-EC14F66D9AF8}"/>
                </a:ext>
              </a:extLst>
            </p:cNvPr>
            <p:cNvSpPr/>
            <p:nvPr/>
          </p:nvSpPr>
          <p:spPr>
            <a:xfrm>
              <a:off x="251519" y="1225403"/>
              <a:ext cx="557809" cy="180020"/>
            </a:xfrm>
            <a:prstGeom prst="roundRect">
              <a:avLst/>
            </a:prstGeom>
            <a:pattFill prst="wdUpDiag">
              <a:fgClr>
                <a:schemeClr val="accent6"/>
              </a:fgClr>
              <a:bgClr>
                <a:schemeClr val="bg1"/>
              </a:bgClr>
            </a:patt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FEF79F53-1EBE-4B18-A3B7-A5BC6BE37D31}"/>
                </a:ext>
              </a:extLst>
            </p:cNvPr>
            <p:cNvSpPr txBox="1"/>
            <p:nvPr/>
          </p:nvSpPr>
          <p:spPr>
            <a:xfrm>
              <a:off x="812066" y="1176913"/>
              <a:ext cx="11876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 err="1"/>
                <a:t>Ebauche</a:t>
              </a:r>
              <a:endParaRPr lang="fr-FR" sz="1200" dirty="0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705435F9-9671-4253-A8F0-B18DD142552E}"/>
                </a:ext>
              </a:extLst>
            </p:cNvPr>
            <p:cNvSpPr txBox="1"/>
            <p:nvPr/>
          </p:nvSpPr>
          <p:spPr>
            <a:xfrm>
              <a:off x="805391" y="1366843"/>
              <a:ext cx="13757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« fausse » Finition</a:t>
              </a: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3884508C-EF98-49C6-B81F-DB8C2EB4E9D2}"/>
                </a:ext>
              </a:extLst>
            </p:cNvPr>
            <p:cNvSpPr txBox="1"/>
            <p:nvPr/>
          </p:nvSpPr>
          <p:spPr>
            <a:xfrm>
              <a:off x="769388" y="1732920"/>
              <a:ext cx="11876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Contrôle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DB78A488-FAF6-4F70-AC57-FFDA9BC1E317}"/>
                </a:ext>
              </a:extLst>
            </p:cNvPr>
            <p:cNvSpPr txBox="1"/>
            <p:nvPr/>
          </p:nvSpPr>
          <p:spPr>
            <a:xfrm>
              <a:off x="809328" y="1934241"/>
              <a:ext cx="11876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Finition</a:t>
              </a:r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184EFAC9-4295-4D50-85FA-9CCA920E9ED8}"/>
              </a:ext>
            </a:extLst>
          </p:cNvPr>
          <p:cNvSpPr txBox="1"/>
          <p:nvPr/>
        </p:nvSpPr>
        <p:spPr>
          <a:xfrm>
            <a:off x="3361924" y="1059582"/>
            <a:ext cx="554461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Créer une opération d’ébauche avec une surépaisseur égale à 2 X la surépaisseur de finition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Créer une opération pour la « fausse » finition en laissant la surépaisseur de finition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Contrôler avec l’instrument adapté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Modifier la surépaisseur dans l’opération de « fausse » finition pour obtenir la cote voulue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Cote moyenne à obtenir-cote obtenue= surépaisseur à enlever (diviser par 2 si nécessaire…)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La surépaisseur à enlever est sensiblement la même  que celle enlevée lors de la « fausse » finition. Donc l’outil se trouve soumis aux mêmes contraintes en « fausse » finition qu’en finition! Nous pouvons alors obtenir des cotes au centième!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650D63D-79BA-47EA-B6C2-F69F140CB381}"/>
              </a:ext>
            </a:extLst>
          </p:cNvPr>
          <p:cNvSpPr txBox="1"/>
          <p:nvPr/>
        </p:nvSpPr>
        <p:spPr>
          <a:xfrm>
            <a:off x="3973992" y="553287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Stratégie première pièce bonne</a:t>
            </a:r>
          </a:p>
        </p:txBody>
      </p:sp>
    </p:spTree>
    <p:extLst>
      <p:ext uri="{BB962C8B-B14F-4D97-AF65-F5344CB8AC3E}">
        <p14:creationId xmlns:p14="http://schemas.microsoft.com/office/powerpoint/2010/main" val="136799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Stratégies d’usinage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CB8924C-1608-4BAD-B4D8-A6924E52C9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728" t="14889" r="1050" b="38824"/>
          <a:stretch/>
        </p:blipFill>
        <p:spPr>
          <a:xfrm>
            <a:off x="1" y="529929"/>
            <a:ext cx="2123728" cy="106158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E489ED9-5972-44D9-B07F-A38E2F1D9C98}"/>
              </a:ext>
            </a:extLst>
          </p:cNvPr>
          <p:cNvSpPr txBox="1"/>
          <p:nvPr/>
        </p:nvSpPr>
        <p:spPr>
          <a:xfrm>
            <a:off x="2195736" y="255284"/>
            <a:ext cx="6891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u="sng" dirty="0"/>
              <a:t>Fraisage des angles intérieurs</a:t>
            </a:r>
          </a:p>
          <a:p>
            <a:r>
              <a:rPr lang="fr-FR" dirty="0"/>
              <a:t>La fraise utilisée doit de préférence avoir un diamètre inférieur à 1.5 x le rayon à usiner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8BE45E6-9883-4210-94BB-2717119472B6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427" y="1379011"/>
            <a:ext cx="3275459" cy="1677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C14B5C7-B45C-4CC8-A974-89E36DD6EC4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96369"/>
            <a:ext cx="3163418" cy="1677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558458A-8903-4EEB-B23A-0566BB9BA713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97789"/>
            <a:ext cx="3218195" cy="16777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9166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Stratégies d’usinage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427984" y="3049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C42DC996-A578-4E3B-9616-003BB6C61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837" y="1786323"/>
            <a:ext cx="46284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fr-FR" dirty="0"/>
              <a:t>Il est essentiel de réduire l'avance à l'approche d'un angle</a:t>
            </a:r>
          </a:p>
          <a:p>
            <a:r>
              <a:rPr lang="fr-FR" altLang="fr-FR" dirty="0"/>
              <a:t> </a:t>
            </a:r>
          </a:p>
          <a:p>
            <a:r>
              <a:rPr lang="fr-FR" altLang="fr-FR" dirty="0"/>
              <a:t>A l’approche d’un angle en ligne droite le long de la ligne G1, l'arc d'engagement commence à augmenter. Par conséquent, il faut réduire l’avance avant d’atteindre l’angle, dans la plage ln qui représente 50% x </a:t>
            </a:r>
            <a:r>
              <a:rPr lang="fr-FR" altLang="fr-FR" dirty="0" err="1"/>
              <a:t>Dc</a:t>
            </a:r>
            <a:r>
              <a:rPr lang="fr-FR" altLang="fr-FR" dirty="0"/>
              <a:t>.</a:t>
            </a:r>
          </a:p>
        </p:txBody>
      </p:sp>
      <p:pic>
        <p:nvPicPr>
          <p:cNvPr id="7" name="Image 57" descr="http://www.sandvik.coromant.com/SiteCollectionImages/Technical%20guide/Pablo/D%20milling/091554.jpg">
            <a:extLst>
              <a:ext uri="{FF2B5EF4-FFF2-40B4-BE49-F238E27FC236}">
                <a16:creationId xmlns:a16="http://schemas.microsoft.com/office/drawing/2014/main" id="{953B7B77-ED1F-463D-9085-D8BAE9396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770534"/>
            <a:ext cx="1837845" cy="272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Image 54" descr="http://www.sandvik.coromant.com/SiteCollectionImages/Technical%20guide/Snapshots/blank/D%20Milling/d027_eng.jpg">
            <a:extLst>
              <a:ext uri="{FF2B5EF4-FFF2-40B4-BE49-F238E27FC236}">
                <a16:creationId xmlns:a16="http://schemas.microsoft.com/office/drawing/2014/main" id="{F7089816-B48B-4E97-9D41-13E510BED9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084" y="365450"/>
            <a:ext cx="1932168" cy="140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Image 55" descr="http://www.sandvik.coromant.com/SiteCollectionImages/Technical%20guide/Snapshots/blank/D%20Milling/d027_1_eng.jpg">
            <a:extLst>
              <a:ext uri="{FF2B5EF4-FFF2-40B4-BE49-F238E27FC236}">
                <a16:creationId xmlns:a16="http://schemas.microsoft.com/office/drawing/2014/main" id="{5DEA95FE-5AFA-4096-A226-24F2EFE653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232" y="365450"/>
            <a:ext cx="199072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7">
            <a:extLst>
              <a:ext uri="{FF2B5EF4-FFF2-40B4-BE49-F238E27FC236}">
                <a16:creationId xmlns:a16="http://schemas.microsoft.com/office/drawing/2014/main" id="{B5093BD0-2227-4676-929F-83E740EC9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19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endParaRPr kumimoji="0" lang="fr-FR" altLang="fr-F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8">
            <a:extLst>
              <a:ext uri="{FF2B5EF4-FFF2-40B4-BE49-F238E27FC236}">
                <a16:creationId xmlns:a16="http://schemas.microsoft.com/office/drawing/2014/main" id="{7D03A7BB-5E12-4D8A-B7EB-9075AA75BF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62238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fr-FR" dirty="0"/>
              <a:t>Sans réduction de l'avance centrale</a:t>
            </a:r>
          </a:p>
          <a:p>
            <a:r>
              <a:rPr lang="fr-FR" altLang="fr-FR" dirty="0" err="1"/>
              <a:t>fz</a:t>
            </a:r>
            <a:r>
              <a:rPr lang="fr-FR" altLang="fr-FR" dirty="0"/>
              <a:t> augmente dans les angles.​</a:t>
            </a: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5680ED61-EA3D-429A-8F52-CC2E02B5C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7286" y="672967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fr-FR" dirty="0"/>
              <a:t>Avec réduction de l'avance centrale </a:t>
            </a:r>
            <a:r>
              <a:rPr lang="fr-FR" altLang="fr-FR" dirty="0" err="1"/>
              <a:t>fz</a:t>
            </a:r>
            <a:r>
              <a:rPr lang="fr-FR" altLang="fr-FR" dirty="0"/>
              <a:t> constant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E2AC6E7-D627-451C-B85D-4687ADFB15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9177" y="1887682"/>
            <a:ext cx="2355995" cy="265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08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Stratégies d’usinage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B9971CE9-0E32-40B9-8910-C752178C94C9}"/>
              </a:ext>
            </a:extLst>
          </p:cNvPr>
          <p:cNvSpPr txBox="1"/>
          <p:nvPr/>
        </p:nvSpPr>
        <p:spPr>
          <a:xfrm>
            <a:off x="3059832" y="627534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Stratégie d’usinage d’une poche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AC2B137-F973-436E-ACE7-14AA8D694667}"/>
              </a:ext>
            </a:extLst>
          </p:cNvPr>
          <p:cNvSpPr txBox="1"/>
          <p:nvPr/>
        </p:nvSpPr>
        <p:spPr>
          <a:xfrm>
            <a:off x="179512" y="944284"/>
            <a:ext cx="87849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Réaliser une ébauche avec surépaisseur sur les cotés et le fond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Reprendre les angles si besoin avec une reprise d’ébauche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Finir le fond avec une surépaisseur sur les cotés supérieure à celle laissée en ébauche pour ne pas que la fraise frotte sur le coté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Finir les cotés</a:t>
            </a:r>
          </a:p>
        </p:txBody>
      </p: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7492F54E-8B16-494A-828A-5EEB5246A64E}"/>
              </a:ext>
            </a:extLst>
          </p:cNvPr>
          <p:cNvGrpSpPr/>
          <p:nvPr/>
        </p:nvGrpSpPr>
        <p:grpSpPr>
          <a:xfrm>
            <a:off x="5785386" y="2197054"/>
            <a:ext cx="2964240" cy="2790151"/>
            <a:chOff x="2671514" y="2229871"/>
            <a:chExt cx="2964240" cy="279015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D06FECE-07D1-4847-A246-BC08D4459B56}"/>
                </a:ext>
              </a:extLst>
            </p:cNvPr>
            <p:cNvSpPr/>
            <p:nvPr/>
          </p:nvSpPr>
          <p:spPr>
            <a:xfrm>
              <a:off x="2671514" y="2229871"/>
              <a:ext cx="2958310" cy="11521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2552DC9-D190-420F-8F0B-80FB4FF4DFBD}"/>
                </a:ext>
              </a:extLst>
            </p:cNvPr>
            <p:cNvSpPr/>
            <p:nvPr/>
          </p:nvSpPr>
          <p:spPr>
            <a:xfrm>
              <a:off x="2850806" y="2229871"/>
              <a:ext cx="2599727" cy="100811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36B8021-B17D-4CC9-8F6E-13719ECD9AAB}"/>
                </a:ext>
              </a:extLst>
            </p:cNvPr>
            <p:cNvSpPr/>
            <p:nvPr/>
          </p:nvSpPr>
          <p:spPr>
            <a:xfrm>
              <a:off x="2940451" y="3237983"/>
              <a:ext cx="2420435" cy="144016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2" name="Groupe 21">
              <a:extLst>
                <a:ext uri="{FF2B5EF4-FFF2-40B4-BE49-F238E27FC236}">
                  <a16:creationId xmlns:a16="http://schemas.microsoft.com/office/drawing/2014/main" id="{97FE550B-79CD-4992-A6FB-92286CA0EF65}"/>
                </a:ext>
              </a:extLst>
            </p:cNvPr>
            <p:cNvGrpSpPr/>
            <p:nvPr/>
          </p:nvGrpSpPr>
          <p:grpSpPr>
            <a:xfrm>
              <a:off x="2671514" y="3507854"/>
              <a:ext cx="2964240" cy="1512168"/>
              <a:chOff x="5652120" y="2787774"/>
              <a:chExt cx="2808312" cy="1512168"/>
            </a:xfrm>
          </p:grpSpPr>
          <p:sp>
            <p:nvSpPr>
              <p:cNvPr id="7" name="Rectangle : coins arrondis 6">
                <a:extLst>
                  <a:ext uri="{FF2B5EF4-FFF2-40B4-BE49-F238E27FC236}">
                    <a16:creationId xmlns:a16="http://schemas.microsoft.com/office/drawing/2014/main" id="{963BAB01-1F29-4010-B6F3-B0FC4C6CD66F}"/>
                  </a:ext>
                </a:extLst>
              </p:cNvPr>
              <p:cNvSpPr/>
              <p:nvPr/>
            </p:nvSpPr>
            <p:spPr>
              <a:xfrm>
                <a:off x="5652120" y="2787774"/>
                <a:ext cx="2808312" cy="1512168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F626E611-CD67-4C93-8D9A-E725B3D4CAA5}"/>
                  </a:ext>
                </a:extLst>
              </p:cNvPr>
              <p:cNvSpPr/>
              <p:nvPr/>
            </p:nvSpPr>
            <p:spPr>
              <a:xfrm>
                <a:off x="5666369" y="2812608"/>
                <a:ext cx="504056" cy="471455"/>
              </a:xfrm>
              <a:prstGeom prst="ellipse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C5244C6C-54F4-45D4-A1B1-FB540B6E190F}"/>
                  </a:ext>
                </a:extLst>
              </p:cNvPr>
              <p:cNvSpPr/>
              <p:nvPr/>
            </p:nvSpPr>
            <p:spPr>
              <a:xfrm>
                <a:off x="7956376" y="2805935"/>
                <a:ext cx="504056" cy="471455"/>
              </a:xfrm>
              <a:prstGeom prst="ellipse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710A3259-B298-49A4-9979-AD3F7EB6541A}"/>
                  </a:ext>
                </a:extLst>
              </p:cNvPr>
              <p:cNvSpPr/>
              <p:nvPr/>
            </p:nvSpPr>
            <p:spPr>
              <a:xfrm>
                <a:off x="7950758" y="3803652"/>
                <a:ext cx="504056" cy="471455"/>
              </a:xfrm>
              <a:prstGeom prst="ellipse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291D2DBC-2770-4870-9B98-7F084A59BCB1}"/>
                  </a:ext>
                </a:extLst>
              </p:cNvPr>
              <p:cNvSpPr/>
              <p:nvPr/>
            </p:nvSpPr>
            <p:spPr>
              <a:xfrm>
                <a:off x="5668577" y="3803652"/>
                <a:ext cx="504056" cy="471455"/>
              </a:xfrm>
              <a:prstGeom prst="ellipse">
                <a:avLst/>
              </a:prstGeom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8" name="Rectangle : coins arrondis 7">
                <a:extLst>
                  <a:ext uri="{FF2B5EF4-FFF2-40B4-BE49-F238E27FC236}">
                    <a16:creationId xmlns:a16="http://schemas.microsoft.com/office/drawing/2014/main" id="{CF7C7FC8-6E66-4138-B202-BA6651FD051B}"/>
                  </a:ext>
                </a:extLst>
              </p:cNvPr>
              <p:cNvSpPr/>
              <p:nvPr/>
            </p:nvSpPr>
            <p:spPr>
              <a:xfrm>
                <a:off x="5788539" y="2931790"/>
                <a:ext cx="2520280" cy="1224136"/>
              </a:xfrm>
              <a:prstGeom prst="round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</p:grp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527C4859-1F3A-49BF-A828-18F6A5713521}"/>
              </a:ext>
            </a:extLst>
          </p:cNvPr>
          <p:cNvSpPr/>
          <p:nvPr/>
        </p:nvSpPr>
        <p:spPr>
          <a:xfrm>
            <a:off x="2051720" y="2142585"/>
            <a:ext cx="1368152" cy="1382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B1071021-9F70-4DD9-A488-D571E8862928}"/>
              </a:ext>
            </a:extLst>
          </p:cNvPr>
          <p:cNvSpPr/>
          <p:nvPr/>
        </p:nvSpPr>
        <p:spPr>
          <a:xfrm>
            <a:off x="7669970" y="1309723"/>
            <a:ext cx="851116" cy="142269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BF978CFE-63DC-449A-8901-09E29CD1B6F8}"/>
              </a:ext>
            </a:extLst>
          </p:cNvPr>
          <p:cNvSpPr/>
          <p:nvPr/>
        </p:nvSpPr>
        <p:spPr>
          <a:xfrm>
            <a:off x="7596336" y="1060622"/>
            <a:ext cx="1098248" cy="138548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733BA41-7359-43F7-854F-6681C2B11647}"/>
              </a:ext>
            </a:extLst>
          </p:cNvPr>
          <p:cNvSpPr/>
          <p:nvPr/>
        </p:nvSpPr>
        <p:spPr>
          <a:xfrm>
            <a:off x="6732240" y="1878149"/>
            <a:ext cx="1098249" cy="144016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4DEF104C-32AE-45F3-BB35-C03D220C8E05}"/>
              </a:ext>
            </a:extLst>
          </p:cNvPr>
          <p:cNvSpPr txBox="1"/>
          <p:nvPr/>
        </p:nvSpPr>
        <p:spPr>
          <a:xfrm>
            <a:off x="35496" y="2519291"/>
            <a:ext cx="548095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Les stratégies premières pièces bonnes sont à intégrer dans la stratégie de poche!!!</a:t>
            </a:r>
          </a:p>
          <a:p>
            <a:endParaRPr lang="fr-FR" dirty="0"/>
          </a:p>
          <a:p>
            <a:r>
              <a:rPr lang="fr-FR" dirty="0"/>
              <a:t>En lien avec les deux diapos précédentes on privilégiera les stratégies d’ébauche adaptatives qui gardent un engagement constant  </a:t>
            </a:r>
          </a:p>
        </p:txBody>
      </p:sp>
    </p:spTree>
    <p:extLst>
      <p:ext uri="{BB962C8B-B14F-4D97-AF65-F5344CB8AC3E}">
        <p14:creationId xmlns:p14="http://schemas.microsoft.com/office/powerpoint/2010/main" val="220599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Stratégies d’usinage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A0C9956-E528-4C3C-829B-08B02B58F3C8}"/>
              </a:ext>
            </a:extLst>
          </p:cNvPr>
          <p:cNvSpPr txBox="1"/>
          <p:nvPr/>
        </p:nvSpPr>
        <p:spPr>
          <a:xfrm>
            <a:off x="2771800" y="553287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u="sng" dirty="0"/>
              <a:t>Fraisage de finition des parois et perpendicularité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CD906AED-D977-446E-AAFE-3916C4921150}"/>
              </a:ext>
            </a:extLst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957051"/>
            <a:ext cx="6288618" cy="4134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80468687-30F8-4ADA-82EA-AC50775474D4}"/>
              </a:ext>
            </a:extLst>
          </p:cNvPr>
          <p:cNvSpPr txBox="1"/>
          <p:nvPr/>
        </p:nvSpPr>
        <p:spPr>
          <a:xfrm>
            <a:off x="179512" y="1973982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Valable uniquement pour les aciers, de préférence durs…</a:t>
            </a:r>
          </a:p>
        </p:txBody>
      </p:sp>
      <p:pic>
        <p:nvPicPr>
          <p:cNvPr id="19" name="Graphique 18" descr="Avertissement">
            <a:extLst>
              <a:ext uri="{FF2B5EF4-FFF2-40B4-BE49-F238E27FC236}">
                <a16:creationId xmlns:a16="http://schemas.microsoft.com/office/drawing/2014/main" id="{23895F5E-BAAE-4D85-869A-5E5D1CD3B6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6448" y="105958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1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Stratégies d’usinage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427984" y="-15061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E7762A2-1A5D-467D-AEF7-D9EC4F6F054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475656" y="261319"/>
            <a:ext cx="6636556" cy="209440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68CC291-D4B3-4734-BD3D-8303FBCC0DBC}"/>
              </a:ext>
            </a:extLst>
          </p:cNvPr>
          <p:cNvPicPr/>
          <p:nvPr/>
        </p:nvPicPr>
        <p:blipFill rotWithShape="1">
          <a:blip r:embed="rId4"/>
          <a:srcRect t="17215" b="5390"/>
          <a:stretch/>
        </p:blipFill>
        <p:spPr>
          <a:xfrm>
            <a:off x="1328090" y="2355726"/>
            <a:ext cx="7056969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71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Stratégies d’usinage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679FD1F-3688-4A8E-A62B-25E521EB639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71653" y="627534"/>
            <a:ext cx="8637713" cy="381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72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Usinage 3D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81B4C73-5181-4C5E-8078-B495A938640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84" y="887576"/>
            <a:ext cx="4036190" cy="2419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581A71C-B684-4EC6-8728-819EED78F5F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63838"/>
            <a:ext cx="1296144" cy="1516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ACE5BFF-C627-46F0-AE32-416406BED2C6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180" y="3363839"/>
            <a:ext cx="1279902" cy="151669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41C7A18-00A9-481A-8C8F-2E7839A844F7}"/>
              </a:ext>
            </a:extLst>
          </p:cNvPr>
          <p:cNvSpPr txBox="1"/>
          <p:nvPr/>
        </p:nvSpPr>
        <p:spPr>
          <a:xfrm>
            <a:off x="35496" y="506125"/>
            <a:ext cx="907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Pour la finition des usinages 3d on utilisera des fraises toriques ou hémisphériques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E5419F6-CB19-483F-B55A-C340E92EE3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3204" y="1052525"/>
            <a:ext cx="2495736" cy="1807257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FC605E7-F28D-4C5A-980C-5976DB5FFB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596336" y="1009094"/>
            <a:ext cx="936104" cy="185068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D6507DB4-66B0-46D9-AEFA-1D30D6866E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3203" y="3017812"/>
            <a:ext cx="2513191" cy="186271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7C8B0862-3F15-4172-A311-C1C5C0199D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76529" y="2993419"/>
            <a:ext cx="955911" cy="1850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91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Usinage 3D</a:t>
            </a:r>
          </a:p>
        </p:txBody>
      </p:sp>
      <p:pic>
        <p:nvPicPr>
          <p:cNvPr id="1026" name="Picture 2" descr="stratégie Contour 3D">
            <a:extLst>
              <a:ext uri="{FF2B5EF4-FFF2-40B4-BE49-F238E27FC236}">
                <a16:creationId xmlns:a16="http://schemas.microsoft.com/office/drawing/2014/main" id="{6FB4B5AD-1FF7-4640-9A31-9467EFD369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48" y="445116"/>
            <a:ext cx="2151334" cy="201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tratégie Plat 3D - Poche">
            <a:extLst>
              <a:ext uri="{FF2B5EF4-FFF2-40B4-BE49-F238E27FC236}">
                <a16:creationId xmlns:a16="http://schemas.microsoft.com/office/drawing/2014/main" id="{136D947A-2C34-40A1-AF9D-CB9959E0C0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756866"/>
            <a:ext cx="3079229" cy="206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3EE30BC-A93D-435D-BE9C-38C19E24CF23}"/>
              </a:ext>
            </a:extLst>
          </p:cNvPr>
          <p:cNvSpPr txBox="1"/>
          <p:nvPr/>
        </p:nvSpPr>
        <p:spPr>
          <a:xfrm>
            <a:off x="4716016" y="771550"/>
            <a:ext cx="461486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0" i="0" dirty="0">
                <a:effectLst/>
                <a:latin typeface="ArtifaktElement"/>
              </a:rPr>
              <a:t>La trajectoire d’outil </a:t>
            </a:r>
            <a:r>
              <a:rPr lang="fr-FR" b="1" i="0" dirty="0">
                <a:solidFill>
                  <a:srgbClr val="FF0000"/>
                </a:solidFill>
                <a:effectLst/>
                <a:latin typeface="ArtifaktElement"/>
              </a:rPr>
              <a:t>Plat</a:t>
            </a:r>
            <a:r>
              <a:rPr lang="fr-FR" b="0" i="0" dirty="0">
                <a:effectLst/>
                <a:latin typeface="ArtifaktElement"/>
              </a:rPr>
              <a:t> est une trajectoire d’outil de finition qui détecte automatiquement les zones planes d’un modèle qui sont perpendiculaires à l’orientation de l’outil, et qui génère une trajectoire d’outil sur ces zones.</a:t>
            </a:r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701692B-E4B9-4F7A-898E-F62609C0E3D7}"/>
              </a:ext>
            </a:extLst>
          </p:cNvPr>
          <p:cNvSpPr txBox="1"/>
          <p:nvPr/>
        </p:nvSpPr>
        <p:spPr>
          <a:xfrm>
            <a:off x="78160" y="2257867"/>
            <a:ext cx="461486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b="0" i="0" dirty="0">
                <a:effectLst/>
                <a:latin typeface="ArtifaktElement"/>
              </a:rPr>
              <a:t>La trajectoire d’outil </a:t>
            </a:r>
            <a:r>
              <a:rPr lang="fr-FR" b="1" i="0" dirty="0">
                <a:solidFill>
                  <a:srgbClr val="FF0000"/>
                </a:solidFill>
                <a:effectLst/>
                <a:latin typeface="ArtifaktElement"/>
              </a:rPr>
              <a:t>Contour</a:t>
            </a:r>
            <a:r>
              <a:rPr lang="fr-FR" b="0" i="0" dirty="0">
                <a:effectLst/>
                <a:latin typeface="ArtifaktElement"/>
              </a:rPr>
              <a:t> peut être utilisée pour la semi-finition et la finition. Elle crée des découpes planes 2D autour du modèle. Également appelé coupes « de ligne d’eau ».</a:t>
            </a:r>
          </a:p>
          <a:p>
            <a:pPr algn="l"/>
            <a:r>
              <a:rPr lang="fr-FR" b="0" i="0" dirty="0">
                <a:effectLst/>
                <a:latin typeface="ArtifaktElement"/>
              </a:rPr>
              <a:t>Cette stratégie crée des contours </a:t>
            </a:r>
            <a:r>
              <a:rPr lang="fr-FR" b="0" i="0" dirty="0" err="1">
                <a:effectLst/>
                <a:latin typeface="ArtifaktElement"/>
              </a:rPr>
              <a:t>XY</a:t>
            </a:r>
            <a:r>
              <a:rPr lang="fr-FR" b="0" i="0" dirty="0">
                <a:effectLst/>
                <a:latin typeface="ArtifaktElement"/>
              </a:rPr>
              <a:t> autour d’une ligne d’eau projetée à plusieurs hauteurs Z. Elle est plus efficace lors de l’usinage de zones en pente et de parois proches de la verticale.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52B5187-5391-4777-95F5-E6248F12CB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2918" y="190444"/>
            <a:ext cx="2505425" cy="58110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7A0D40A-2A34-4E0B-9466-C3E9752B4AA0}"/>
              </a:ext>
            </a:extLst>
          </p:cNvPr>
          <p:cNvSpPr/>
          <p:nvPr/>
        </p:nvSpPr>
        <p:spPr>
          <a:xfrm>
            <a:off x="7489102" y="190444"/>
            <a:ext cx="849241" cy="3965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6E1DFC-91BF-4B42-B7B3-F28E12DCB96F}"/>
              </a:ext>
            </a:extLst>
          </p:cNvPr>
          <p:cNvSpPr/>
          <p:nvPr/>
        </p:nvSpPr>
        <p:spPr>
          <a:xfrm>
            <a:off x="6831021" y="587041"/>
            <a:ext cx="442057" cy="18451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B01D931-9F31-4E91-8DA9-A621932E480B}"/>
              </a:ext>
            </a:extLst>
          </p:cNvPr>
          <p:cNvSpPr/>
          <p:nvPr/>
        </p:nvSpPr>
        <p:spPr>
          <a:xfrm>
            <a:off x="3923928" y="185136"/>
            <a:ext cx="2415225" cy="3965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02707F0-1DE3-413E-8AAE-3EE5462443F7}"/>
              </a:ext>
            </a:extLst>
          </p:cNvPr>
          <p:cNvSpPr txBox="1"/>
          <p:nvPr/>
        </p:nvSpPr>
        <p:spPr>
          <a:xfrm>
            <a:off x="3923928" y="185135"/>
            <a:ext cx="46148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i="0" dirty="0">
                <a:solidFill>
                  <a:srgbClr val="FF0000"/>
                </a:solidFill>
                <a:effectLst/>
                <a:latin typeface="ArtifaktElement"/>
              </a:rPr>
              <a:t>Une ébauche 3D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62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Usinage 3D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283C36B-7948-4344-A68E-D65AB41346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006" t="11880" r="2388" b="10904"/>
          <a:stretch/>
        </p:blipFill>
        <p:spPr>
          <a:xfrm>
            <a:off x="3269244" y="284247"/>
            <a:ext cx="2899119" cy="243151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C05ED28-078F-4CD8-ABB0-A04B254D32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821" t="1137"/>
          <a:stretch/>
        </p:blipFill>
        <p:spPr>
          <a:xfrm>
            <a:off x="3275856" y="2797511"/>
            <a:ext cx="2924532" cy="226641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0E7A493-EEAA-4C5C-8BB8-E105A85E07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66908" r="16130"/>
          <a:stretch/>
        </p:blipFill>
        <p:spPr>
          <a:xfrm>
            <a:off x="22559" y="2195132"/>
            <a:ext cx="3229876" cy="120475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2707621-E0AC-4C11-BFB8-205BA051E76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6087" r="21686" b="10771"/>
          <a:stretch/>
        </p:blipFill>
        <p:spPr>
          <a:xfrm>
            <a:off x="54233" y="3435846"/>
            <a:ext cx="3196435" cy="122413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05FE237-9D25-4A25-95F2-547FBA185B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07" y="361306"/>
            <a:ext cx="3232209" cy="156237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DD5F250D-C333-48C8-A8E5-A57059DBC7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8739" y="546343"/>
            <a:ext cx="2901954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28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2C2E2C0E-5F3A-7CD9-15AE-B3CA04100D38}"/>
              </a:ext>
            </a:extLst>
          </p:cNvPr>
          <p:cNvSpPr txBox="1"/>
          <p:nvPr/>
        </p:nvSpPr>
        <p:spPr>
          <a:xfrm>
            <a:off x="3131840" y="19548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L’électroérosion à fil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C183BC-7DE3-4D65-5DC8-D686F4BC201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211710"/>
            <a:ext cx="4401820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A5B81292-2BFB-FB6E-DCC8-351E5529ED02}"/>
              </a:ext>
            </a:extLst>
          </p:cNvPr>
          <p:cNvSpPr txBox="1"/>
          <p:nvPr/>
        </p:nvSpPr>
        <p:spPr>
          <a:xfrm>
            <a:off x="107504" y="699542"/>
            <a:ext cx="892899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dirty="0"/>
              <a:t>L'électroérosion est un procédé d'usinage qui consiste à enlever de la matière dans une pièce en utilisant des décharges électriques comme moyen d'usinage. Cette technique se caractérise par son aptitude à usiner tous les matériaux conducteurs de l'électricité (métaux, alliages, carbures, graphites, etc.) quelle que soit leur dureté. Pour usiner par électroérosion, 4 éléments sont nécessaires :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230760A-B0CB-84E3-0F70-472CBB24A2C0}"/>
              </a:ext>
            </a:extLst>
          </p:cNvPr>
          <p:cNvSpPr txBox="1"/>
          <p:nvPr/>
        </p:nvSpPr>
        <p:spPr>
          <a:xfrm>
            <a:off x="62879" y="3693193"/>
            <a:ext cx="901824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Le diélectrique (eau ou huile minérale) a comme tâche de réduire la température dans la zone d'usinage, d'enlever les particules métalliques résiduelles et de permettre la création de l'étincelle.</a:t>
            </a:r>
          </a:p>
        </p:txBody>
      </p:sp>
    </p:spTree>
    <p:extLst>
      <p:ext uri="{BB962C8B-B14F-4D97-AF65-F5344CB8AC3E}">
        <p14:creationId xmlns:p14="http://schemas.microsoft.com/office/powerpoint/2010/main" val="2965888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Usinage 3D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D8337B8-9EC5-4C08-AA39-09E6FD491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58510" t="49975" r="19625" b="21918"/>
          <a:stretch>
            <a:fillRect/>
          </a:stretch>
        </p:blipFill>
        <p:spPr bwMode="auto">
          <a:xfrm>
            <a:off x="2386546" y="553287"/>
            <a:ext cx="2681008" cy="1938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1E2D66F6-591E-4721-BC6A-0D0F5C4DD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l="62226" t="60253" r="17844" b="5352"/>
          <a:stretch>
            <a:fillRect/>
          </a:stretch>
        </p:blipFill>
        <p:spPr bwMode="auto">
          <a:xfrm>
            <a:off x="2393627" y="2547758"/>
            <a:ext cx="2673927" cy="2595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1DC40ED-7E1B-4D5B-98B5-2C460A8F7B51}"/>
              </a:ext>
            </a:extLst>
          </p:cNvPr>
          <p:cNvSpPr txBox="1"/>
          <p:nvPr/>
        </p:nvSpPr>
        <p:spPr>
          <a:xfrm>
            <a:off x="-41091" y="738157"/>
            <a:ext cx="25202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</a:lstStyle>
          <a:p>
            <a:pPr algn="ctr"/>
            <a:r>
              <a:rPr lang="fr-FR" dirty="0"/>
              <a:t>La tolérance de facétisation de la forme 3D.</a:t>
            </a:r>
          </a:p>
          <a:p>
            <a:pPr algn="ctr"/>
            <a:r>
              <a:rPr lang="fr-FR" dirty="0">
                <a:solidFill>
                  <a:srgbClr val="FF0000"/>
                </a:solidFill>
              </a:rPr>
              <a:t>Attention aux temps de calcul !!!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8942FE8-90EE-407F-9476-FDB9E098A9D7}"/>
              </a:ext>
            </a:extLst>
          </p:cNvPr>
          <p:cNvSpPr txBox="1"/>
          <p:nvPr/>
        </p:nvSpPr>
        <p:spPr>
          <a:xfrm>
            <a:off x="31747" y="2928016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</a:lstStyle>
          <a:p>
            <a:pPr algn="ctr"/>
            <a:r>
              <a:rPr lang="fr-FR" dirty="0"/>
              <a:t>La hauteur de crête et le pas.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FF4AC4-5D54-499A-B306-60685B3CF8C9}"/>
              </a:ext>
            </a:extLst>
          </p:cNvPr>
          <p:cNvSpPr/>
          <p:nvPr/>
        </p:nvSpPr>
        <p:spPr>
          <a:xfrm>
            <a:off x="-61726" y="3759012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rgbClr val="FF0000"/>
                </a:solidFill>
              </a:rPr>
              <a:t>Attention aux temps de calcul !!!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6205E47-5423-40B7-BAC8-211199E2C612}"/>
              </a:ext>
            </a:extLst>
          </p:cNvPr>
          <p:cNvSpPr txBox="1"/>
          <p:nvPr/>
        </p:nvSpPr>
        <p:spPr>
          <a:xfrm>
            <a:off x="5076249" y="2327851"/>
            <a:ext cx="40376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Il faut savoir calculer le pas en fonction de la hauteur de crête souhaitée et des dimensions de l’outil.</a:t>
            </a:r>
          </a:p>
          <a:p>
            <a:r>
              <a:rPr lang="fr-FR" dirty="0"/>
              <a:t>En fonction des opérations, le logiciel peut vous calculer directement la hauteur de crête obtenue mais peut également ne vous proposer qu’un nombre de passes ou un pas…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2D9C7DFE-5ECB-4CCB-BFEB-F119815CCD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64088" y="156932"/>
            <a:ext cx="3096344" cy="220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5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3000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mph" presetSubtype="0" repeatCount="300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/>
      <p:bldP spid="8" grpId="1"/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Conditions de coupe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500968" y="30847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47E306A-0769-490C-B45E-CDE8452D2D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84898"/>
            <a:ext cx="3635415" cy="2043371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E234BDD-AFB8-48F7-A150-9E54905280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3697601"/>
            <a:ext cx="4067944" cy="803419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6B8BFCC8-52C8-4279-AEFC-EABC75B35346}"/>
              </a:ext>
            </a:extLst>
          </p:cNvPr>
          <p:cNvSpPr txBox="1"/>
          <p:nvPr/>
        </p:nvSpPr>
        <p:spPr>
          <a:xfrm>
            <a:off x="107504" y="915566"/>
            <a:ext cx="8856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Pour le tournage et le fraisage standard se reporter aux vidéos dédiées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550640B-5E84-4025-B31A-287901850F8F}"/>
              </a:ext>
            </a:extLst>
          </p:cNvPr>
          <p:cNvSpPr txBox="1"/>
          <p:nvPr/>
        </p:nvSpPr>
        <p:spPr>
          <a:xfrm>
            <a:off x="4535996" y="3651870"/>
            <a:ext cx="37601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Liens hypertextes en orange en haut de la vidéo pour avancer aux points qui vous intéressent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D747EC7-D00E-4C02-B14F-DAD9AFC178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3284" y="1291529"/>
            <a:ext cx="3635416" cy="203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17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Conditions de coupe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355976" y="2753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802ADF7-CE5C-4D54-A268-9C7EC4F0D9A8}"/>
              </a:ext>
            </a:extLst>
          </p:cNvPr>
          <p:cNvSpPr txBox="1"/>
          <p:nvPr/>
        </p:nvSpPr>
        <p:spPr>
          <a:xfrm>
            <a:off x="3347864" y="55838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Pour les fraises FRAISA en usinage standard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1DC69D54-9F05-446F-BA5C-0C544CA063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42" t="59637"/>
          <a:stretch/>
        </p:blipFill>
        <p:spPr>
          <a:xfrm>
            <a:off x="229134" y="2139702"/>
            <a:ext cx="8685732" cy="207607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7D4FE5E-9B68-421B-842D-59715D9270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88" y="581533"/>
            <a:ext cx="2213396" cy="1285270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F05AF570-4BF2-44B0-9186-5F5FC0CDBA5F}"/>
              </a:ext>
            </a:extLst>
          </p:cNvPr>
          <p:cNvSpPr txBox="1"/>
          <p:nvPr/>
        </p:nvSpPr>
        <p:spPr>
          <a:xfrm>
            <a:off x="4298775" y="964594"/>
            <a:ext cx="43571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Si vous utilisez la fraise avec les deux cas d’application, vous référer à la vidéo </a:t>
            </a:r>
            <a:r>
              <a:rPr lang="fr-FR" dirty="0">
                <a:solidFill>
                  <a:srgbClr val="FF0000"/>
                </a:solidFill>
              </a:rPr>
              <a:t>Gestion des vitesses de coupe</a:t>
            </a:r>
          </a:p>
        </p:txBody>
      </p:sp>
      <p:pic>
        <p:nvPicPr>
          <p:cNvPr id="21" name="Graphique 20" descr="Avertissement">
            <a:extLst>
              <a:ext uri="{FF2B5EF4-FFF2-40B4-BE49-F238E27FC236}">
                <a16:creationId xmlns:a16="http://schemas.microsoft.com/office/drawing/2014/main" id="{38444DD2-0C0C-4099-9C72-8823CA75FD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22712" y="865262"/>
            <a:ext cx="914400" cy="91440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BC158E3B-8CE9-4033-8061-78D44C0F83B7}"/>
              </a:ext>
            </a:extLst>
          </p:cNvPr>
          <p:cNvSpPr txBox="1"/>
          <p:nvPr/>
        </p:nvSpPr>
        <p:spPr>
          <a:xfrm>
            <a:off x="827584" y="4299942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Les PDF des conditions de coupe sont dans le dossier de l’étude</a:t>
            </a:r>
          </a:p>
        </p:txBody>
      </p:sp>
    </p:spTree>
    <p:extLst>
      <p:ext uri="{BB962C8B-B14F-4D97-AF65-F5344CB8AC3E}">
        <p14:creationId xmlns:p14="http://schemas.microsoft.com/office/powerpoint/2010/main" val="135941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Conditions de coupe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D4B86A8-DC6A-4E67-9F59-9DFF77C7D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8802" y="1511839"/>
            <a:ext cx="6013413" cy="329754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6C795A4-0BAA-412B-8B89-CA148B7DEC11}"/>
              </a:ext>
            </a:extLst>
          </p:cNvPr>
          <p:cNvSpPr txBox="1"/>
          <p:nvPr/>
        </p:nvSpPr>
        <p:spPr>
          <a:xfrm>
            <a:off x="1907704" y="4771805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Les PDF des conditions de coupe sont dans le dossier de l’étude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5421A46-8539-40AA-B12C-7A6EEB196F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8" y="334115"/>
            <a:ext cx="2617260" cy="329754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EC34BE75-18E1-406E-915D-FC69E7A72ED7}"/>
              </a:ext>
            </a:extLst>
          </p:cNvPr>
          <p:cNvSpPr txBox="1"/>
          <p:nvPr/>
        </p:nvSpPr>
        <p:spPr>
          <a:xfrm>
            <a:off x="3347864" y="558388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Pour les fraises FRAISA de Finition</a:t>
            </a:r>
          </a:p>
        </p:txBody>
      </p:sp>
    </p:spTree>
    <p:extLst>
      <p:ext uri="{BB962C8B-B14F-4D97-AF65-F5344CB8AC3E}">
        <p14:creationId xmlns:p14="http://schemas.microsoft.com/office/powerpoint/2010/main" val="61772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Conditions de coupe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355978" y="439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73D850F-8C17-4611-AE24-9931604FF50C}"/>
              </a:ext>
            </a:extLst>
          </p:cNvPr>
          <p:cNvSpPr txBox="1"/>
          <p:nvPr/>
        </p:nvSpPr>
        <p:spPr>
          <a:xfrm>
            <a:off x="3563888" y="281389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Pour les fraises FRAISA haute performance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1D0C2E8-267F-4C01-8BC1-201FF316B7A0}"/>
              </a:ext>
            </a:extLst>
          </p:cNvPr>
          <p:cNvSpPr txBox="1"/>
          <p:nvPr/>
        </p:nvSpPr>
        <p:spPr>
          <a:xfrm>
            <a:off x="1979712" y="4843327"/>
            <a:ext cx="4968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Les PDF des conditions de coupe sont dans le dossier de l’étude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4C8F83B-2124-42A2-9B1C-39C718616E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927720"/>
            <a:ext cx="3887786" cy="3857946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86390AF6-9C73-41AB-A27F-A42CFEFD7E45}"/>
              </a:ext>
            </a:extLst>
          </p:cNvPr>
          <p:cNvSpPr txBox="1"/>
          <p:nvPr/>
        </p:nvSpPr>
        <p:spPr>
          <a:xfrm>
            <a:off x="3995938" y="650721"/>
            <a:ext cx="514806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C’est un petit peu plus compliqué, 12 pages pour une fraise selon l’utilisation…</a:t>
            </a:r>
          </a:p>
          <a:p>
            <a:endParaRPr lang="fr-FR" dirty="0"/>
          </a:p>
          <a:p>
            <a:r>
              <a:rPr lang="fr-FR" dirty="0"/>
              <a:t>2 pages pour la descente en matière en interpolation hélicoïdale ou en rampe</a:t>
            </a:r>
          </a:p>
          <a:p>
            <a:endParaRPr lang="fr-FR" dirty="0"/>
          </a:p>
          <a:p>
            <a:r>
              <a:rPr lang="fr-FR" dirty="0"/>
              <a:t>2 pages pour l’usinage standard</a:t>
            </a:r>
          </a:p>
          <a:p>
            <a:endParaRPr lang="fr-FR" dirty="0"/>
          </a:p>
          <a:p>
            <a:r>
              <a:rPr lang="fr-FR" dirty="0"/>
              <a:t>2 pages pour ½ finition et finition</a:t>
            </a:r>
          </a:p>
          <a:p>
            <a:endParaRPr lang="fr-FR" dirty="0"/>
          </a:p>
          <a:p>
            <a:r>
              <a:rPr lang="fr-FR" dirty="0"/>
              <a:t>3 pages pour l’usinage dynamique (adaptatif trochoïdal) speed</a:t>
            </a:r>
          </a:p>
          <a:p>
            <a:endParaRPr lang="fr-FR" dirty="0"/>
          </a:p>
          <a:p>
            <a:r>
              <a:rPr lang="fr-FR" dirty="0"/>
              <a:t>3 pages pour l’usinage dynamique (adaptatif trochoïdal) performance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765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Conditions de coupe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</p:spTree>
    <p:extLst>
      <p:ext uri="{BB962C8B-B14F-4D97-AF65-F5344CB8AC3E}">
        <p14:creationId xmlns:p14="http://schemas.microsoft.com/office/powerpoint/2010/main" val="115785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Conditions de coupe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</p:spTree>
    <p:extLst>
      <p:ext uri="{BB962C8B-B14F-4D97-AF65-F5344CB8AC3E}">
        <p14:creationId xmlns:p14="http://schemas.microsoft.com/office/powerpoint/2010/main" val="158601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Conditions de coupe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85FE7A4-7133-44FA-8FF0-03F0F0BD5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12" y="1177689"/>
            <a:ext cx="6516216" cy="324552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876804C-3A87-406C-B2C3-273C3EE7A1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7431" y="1779662"/>
            <a:ext cx="2333625" cy="3019425"/>
          </a:xfrm>
          <a:prstGeom prst="rect">
            <a:avLst/>
          </a:prstGeo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2B400E63-138C-43BA-AF4C-77F544831593}"/>
              </a:ext>
            </a:extLst>
          </p:cNvPr>
          <p:cNvSpPr/>
          <p:nvPr/>
        </p:nvSpPr>
        <p:spPr>
          <a:xfrm>
            <a:off x="6732240" y="2571750"/>
            <a:ext cx="2016224" cy="2160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20B2CC24-5BCE-40F8-81C5-C9D45FC5E6A2}"/>
              </a:ext>
            </a:extLst>
          </p:cNvPr>
          <p:cNvSpPr/>
          <p:nvPr/>
        </p:nvSpPr>
        <p:spPr>
          <a:xfrm>
            <a:off x="6706074" y="4443958"/>
            <a:ext cx="2016224" cy="216024"/>
          </a:xfrm>
          <a:prstGeom prst="ellipse">
            <a:avLst/>
          </a:prstGeom>
          <a:solidFill>
            <a:schemeClr val="accent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D325587-A672-4031-BFBB-5820A3AF20E6}"/>
              </a:ext>
            </a:extLst>
          </p:cNvPr>
          <p:cNvSpPr txBox="1"/>
          <p:nvPr/>
        </p:nvSpPr>
        <p:spPr>
          <a:xfrm>
            <a:off x="216818" y="531358"/>
            <a:ext cx="568428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/>
              <a:t>descente en matière en interpolation hélicoïdale ou en rampe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560D217-767D-47A8-AC1D-0A02D17F55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5124" y="1871"/>
            <a:ext cx="2333625" cy="1836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52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Conditions de coupe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325B2A1-287C-4FFF-8171-E155AA40F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941794"/>
            <a:ext cx="8664691" cy="232358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1ABD902-C308-411E-889B-DE80E334E9B9}"/>
              </a:ext>
            </a:extLst>
          </p:cNvPr>
          <p:cNvSpPr txBox="1"/>
          <p:nvPr/>
        </p:nvSpPr>
        <p:spPr>
          <a:xfrm>
            <a:off x="1691680" y="819448"/>
            <a:ext cx="43571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Si vous utilisez la fraise avec les deux cas d’application, vous référer à la vidéo </a:t>
            </a:r>
            <a:r>
              <a:rPr lang="fr-FR" dirty="0">
                <a:solidFill>
                  <a:srgbClr val="FF0000"/>
                </a:solidFill>
              </a:rPr>
              <a:t>Gestion des vitesses de coupe</a:t>
            </a:r>
          </a:p>
        </p:txBody>
      </p:sp>
      <p:pic>
        <p:nvPicPr>
          <p:cNvPr id="7" name="Graphique 6" descr="Avertissement">
            <a:extLst>
              <a:ext uri="{FF2B5EF4-FFF2-40B4-BE49-F238E27FC236}">
                <a16:creationId xmlns:a16="http://schemas.microsoft.com/office/drawing/2014/main" id="{49D94C88-C108-4351-98B0-9C31987BC0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5617" y="720116"/>
            <a:ext cx="914400" cy="914400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077E3AF-977A-463B-BF21-D8ECD80DC5F8}"/>
              </a:ext>
            </a:extLst>
          </p:cNvPr>
          <p:cNvSpPr txBox="1"/>
          <p:nvPr/>
        </p:nvSpPr>
        <p:spPr>
          <a:xfrm>
            <a:off x="2452734" y="476883"/>
            <a:ext cx="46139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Usinage standard</a:t>
            </a:r>
          </a:p>
        </p:txBody>
      </p:sp>
    </p:spTree>
    <p:extLst>
      <p:ext uri="{BB962C8B-B14F-4D97-AF65-F5344CB8AC3E}">
        <p14:creationId xmlns:p14="http://schemas.microsoft.com/office/powerpoint/2010/main" val="305304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Conditions de coupe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211960" y="183955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F3ACABE-A944-463A-BC76-EB126C09AD67}"/>
              </a:ext>
            </a:extLst>
          </p:cNvPr>
          <p:cNvSpPr txBox="1"/>
          <p:nvPr/>
        </p:nvSpPr>
        <p:spPr>
          <a:xfrm>
            <a:off x="1979712" y="699542"/>
            <a:ext cx="46139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½ finition et finition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AE6A836-0ECB-41FE-B6E8-1A89538AA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768" y="2387232"/>
            <a:ext cx="8748464" cy="228634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90ACD19-DE74-4F7A-82A4-99731D97F0DE}"/>
              </a:ext>
            </a:extLst>
          </p:cNvPr>
          <p:cNvSpPr txBox="1"/>
          <p:nvPr/>
        </p:nvSpPr>
        <p:spPr>
          <a:xfrm>
            <a:off x="1043608" y="1141012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Ne pas confondre la ½ finition pour une stratégie de première pièce bonne et les conditions de coupe en ½ finition.</a:t>
            </a:r>
          </a:p>
          <a:p>
            <a:pPr algn="ctr"/>
            <a:r>
              <a:rPr lang="fr-FR" dirty="0">
                <a:solidFill>
                  <a:srgbClr val="FF0000"/>
                </a:solidFill>
              </a:rPr>
              <a:t>Les conditions de coupe pour la ½ finition de la stratégie première pièce bonne sont celles de la finition!</a:t>
            </a:r>
          </a:p>
        </p:txBody>
      </p:sp>
      <p:pic>
        <p:nvPicPr>
          <p:cNvPr id="7" name="Graphique 6" descr="Avertissement">
            <a:extLst>
              <a:ext uri="{FF2B5EF4-FFF2-40B4-BE49-F238E27FC236}">
                <a16:creationId xmlns:a16="http://schemas.microsoft.com/office/drawing/2014/main" id="{928D28F0-82D1-4C21-B240-F75F568555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504" y="116691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31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50176250-DC48-3B4F-AD83-7FEE7D1AB6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889101"/>
              </p:ext>
            </p:extLst>
          </p:nvPr>
        </p:nvGraphicFramePr>
        <p:xfrm>
          <a:off x="113589" y="2907823"/>
          <a:ext cx="8928992" cy="20694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15057">
                  <a:extLst>
                    <a:ext uri="{9D8B030D-6E8A-4147-A177-3AD203B41FA5}">
                      <a16:colId xmlns:a16="http://schemas.microsoft.com/office/drawing/2014/main" val="590832308"/>
                    </a:ext>
                  </a:extLst>
                </a:gridCol>
                <a:gridCol w="1913935">
                  <a:extLst>
                    <a:ext uri="{9D8B030D-6E8A-4147-A177-3AD203B41FA5}">
                      <a16:colId xmlns:a16="http://schemas.microsoft.com/office/drawing/2014/main" val="288662011"/>
                    </a:ext>
                  </a:extLst>
                </a:gridCol>
              </a:tblGrid>
              <a:tr h="9185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Le courant peut donc circuler et l’étincelle avoir lieu entre les « électrodes »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Dans le même temps une bulle de gaz due à la vaporisation du métal et du diélectrique se développe et sa pression s’accroît régulièrement jusqu’à devenir importante.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Une zone de plasma se forme. Elle atteint 8 à 12000°C et se développe sous l’effet de chocs qui entraînent la fusion locale et instantanée d’une certaine quantité de matière des deux conducteurs</a:t>
                      </a:r>
                      <a:endParaRPr lang="fr-FR" sz="9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624" marR="3462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fr-FR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624" marR="34624" marT="0" marB="0" anchor="ctr"/>
                </a:tc>
                <a:extLst>
                  <a:ext uri="{0D108BD9-81ED-4DB2-BD59-A6C34878D82A}">
                    <a16:rowId xmlns:a16="http://schemas.microsoft.com/office/drawing/2014/main" val="3180505457"/>
                  </a:ext>
                </a:extLst>
              </a:tr>
              <a:tr h="4996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>
                          <a:effectLst/>
                        </a:rPr>
                        <a:t>Au moment de l’interruption du courant, le brusque abaissement de la température provoque l’implosion de la bulle, engendrant des forces dynamiques qui ont pour effet de projeter de la matière fondue à l’extérieur du cratère</a:t>
                      </a:r>
                      <a:endParaRPr lang="fr-FR" sz="9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624" marR="3462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fr-FR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624" marR="34624" marT="0" marB="0" anchor="ctr"/>
                </a:tc>
                <a:extLst>
                  <a:ext uri="{0D108BD9-81ED-4DB2-BD59-A6C34878D82A}">
                    <a16:rowId xmlns:a16="http://schemas.microsoft.com/office/drawing/2014/main" val="2684550619"/>
                  </a:ext>
                </a:extLst>
              </a:tr>
              <a:tr h="651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fr-FR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La matière « érodée » se solidifie dans le diélectrique sous la forme de petites sphères et est évacuée par ce dernier : on l’appellera « pollution »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endParaRPr lang="fr-FR" sz="9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624" marR="34624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fr-FR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624" marR="34624" marT="0" marB="0" anchor="ctr"/>
                </a:tc>
                <a:extLst>
                  <a:ext uri="{0D108BD9-81ED-4DB2-BD59-A6C34878D82A}">
                    <a16:rowId xmlns:a16="http://schemas.microsoft.com/office/drawing/2014/main" val="3201273553"/>
                  </a:ext>
                </a:extLst>
              </a:tr>
            </a:tbl>
          </a:graphicData>
        </a:graphic>
      </p:graphicFrame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2D44278F-763A-4BF4-AC21-C2EF48251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337761"/>
              </p:ext>
            </p:extLst>
          </p:nvPr>
        </p:nvGraphicFramePr>
        <p:xfrm>
          <a:off x="107504" y="523009"/>
          <a:ext cx="8928992" cy="23786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15058">
                  <a:extLst>
                    <a:ext uri="{9D8B030D-6E8A-4147-A177-3AD203B41FA5}">
                      <a16:colId xmlns:a16="http://schemas.microsoft.com/office/drawing/2014/main" val="930876700"/>
                    </a:ext>
                  </a:extLst>
                </a:gridCol>
                <a:gridCol w="1913934">
                  <a:extLst>
                    <a:ext uri="{9D8B030D-6E8A-4147-A177-3AD203B41FA5}">
                      <a16:colId xmlns:a16="http://schemas.microsoft.com/office/drawing/2014/main" val="1492672493"/>
                    </a:ext>
                  </a:extLst>
                </a:gridCol>
              </a:tblGrid>
              <a:tr h="9076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pour générer une étincelle entre les deux électrodes, une tension supérieure à la tension de claquage du GAP (espace électrode - pièce) doit être appliquée .cette tension de claquage dépend :</a:t>
                      </a:r>
                    </a:p>
                    <a:p>
                      <a:pPr marL="449580"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- de la distance électrode – pièce, - du pouvoir isolant du diélectrique, - de la pollution du gap</a:t>
                      </a:r>
                      <a:endParaRPr lang="fr-FR" sz="9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85" marR="3508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fr-FR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85" marR="35085" marT="0" marB="0" anchor="ctr"/>
                </a:tc>
                <a:extLst>
                  <a:ext uri="{0D108BD9-81ED-4DB2-BD59-A6C34878D82A}">
                    <a16:rowId xmlns:a16="http://schemas.microsoft.com/office/drawing/2014/main" val="1258305952"/>
                  </a:ext>
                </a:extLst>
              </a:tr>
              <a:tr h="7355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Il commence à se produire une concentration des ions positifs et négatifs à l’endroit où la distance électrode / pièce est la plus petite .</a:t>
                      </a:r>
                      <a:endParaRPr lang="fr-FR" sz="9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85" marR="3508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fr-FR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>
                          <a:effectLst/>
                        </a:rPr>
                        <a:t> </a:t>
                      </a:r>
                      <a:endParaRPr lang="fr-FR" sz="90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85" marR="35085" marT="0" marB="0" anchor="ctr"/>
                </a:tc>
                <a:extLst>
                  <a:ext uri="{0D108BD9-81ED-4DB2-BD59-A6C34878D82A}">
                    <a16:rowId xmlns:a16="http://schemas.microsoft.com/office/drawing/2014/main" val="2004165590"/>
                  </a:ext>
                </a:extLst>
              </a:tr>
              <a:tr h="7355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Sous l’action du champ électrique, des ions libres positifs et des électrons vont être accélérés, acquérir une grande vitesse et</a:t>
                      </a: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rapidement constituer un canal ionisé conducteur d’électricité.</a:t>
                      </a:r>
                      <a:endParaRPr lang="fr-FR" sz="9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85" marR="3508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900" dirty="0">
                          <a:effectLst/>
                        </a:rPr>
                        <a:t> </a:t>
                      </a:r>
                      <a:endParaRPr lang="fr-FR" sz="900" dirty="0"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5085" marR="35085" marT="0" marB="0" anchor="ctr"/>
                </a:tc>
                <a:extLst>
                  <a:ext uri="{0D108BD9-81ED-4DB2-BD59-A6C34878D82A}">
                    <a16:rowId xmlns:a16="http://schemas.microsoft.com/office/drawing/2014/main" val="561882674"/>
                  </a:ext>
                </a:extLst>
              </a:tr>
            </a:tbl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3A7E3CA8-DD99-D9CB-AF76-213E0F8EEC5F}"/>
              </a:ext>
            </a:extLst>
          </p:cNvPr>
          <p:cNvSpPr txBox="1"/>
          <p:nvPr/>
        </p:nvSpPr>
        <p:spPr>
          <a:xfrm>
            <a:off x="3131840" y="19548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L’électroérosion à fil</a:t>
            </a:r>
          </a:p>
        </p:txBody>
      </p:sp>
      <p:pic>
        <p:nvPicPr>
          <p:cNvPr id="3075" name="Image 309">
            <a:extLst>
              <a:ext uri="{FF2B5EF4-FFF2-40B4-BE49-F238E27FC236}">
                <a16:creationId xmlns:a16="http://schemas.microsoft.com/office/drawing/2014/main" id="{3B1E4EFA-9C2B-4160-2DF7-806D662E88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8308" y="602299"/>
            <a:ext cx="977901" cy="70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Image 310">
            <a:extLst>
              <a:ext uri="{FF2B5EF4-FFF2-40B4-BE49-F238E27FC236}">
                <a16:creationId xmlns:a16="http://schemas.microsoft.com/office/drawing/2014/main" id="{A3F74F52-4253-89C2-11A0-C2A455D16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458" y="1441807"/>
            <a:ext cx="927204" cy="70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Image 311">
            <a:extLst>
              <a:ext uri="{FF2B5EF4-FFF2-40B4-BE49-F238E27FC236}">
                <a16:creationId xmlns:a16="http://schemas.microsoft.com/office/drawing/2014/main" id="{F498B22C-DC4D-E3B1-B630-95DB83893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8" t="8739"/>
          <a:stretch>
            <a:fillRect/>
          </a:stretch>
        </p:blipFill>
        <p:spPr bwMode="auto">
          <a:xfrm>
            <a:off x="7582805" y="2222349"/>
            <a:ext cx="976333" cy="65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Image 312">
            <a:extLst>
              <a:ext uri="{FF2B5EF4-FFF2-40B4-BE49-F238E27FC236}">
                <a16:creationId xmlns:a16="http://schemas.microsoft.com/office/drawing/2014/main" id="{526BFA04-42E6-5E2E-29A1-FFC053341A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845" y="2966595"/>
            <a:ext cx="1034059" cy="71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Image 285">
            <a:extLst>
              <a:ext uri="{FF2B5EF4-FFF2-40B4-BE49-F238E27FC236}">
                <a16:creationId xmlns:a16="http://schemas.microsoft.com/office/drawing/2014/main" id="{F70D654B-5332-E931-BBA2-B8D5C4348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070" y="2964177"/>
            <a:ext cx="821345" cy="71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Image 313">
            <a:extLst>
              <a:ext uri="{FF2B5EF4-FFF2-40B4-BE49-F238E27FC236}">
                <a16:creationId xmlns:a16="http://schemas.microsoft.com/office/drawing/2014/main" id="{64467991-53DB-8DEB-1965-8EAF2ADF4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704" y="3845148"/>
            <a:ext cx="736477" cy="51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Image 314">
            <a:extLst>
              <a:ext uri="{FF2B5EF4-FFF2-40B4-BE49-F238E27FC236}">
                <a16:creationId xmlns:a16="http://schemas.microsoft.com/office/drawing/2014/main" id="{7A237B4A-38B4-BCAA-700C-B203895CE4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770" y="4408850"/>
            <a:ext cx="812925" cy="574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17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Conditions de coupe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427984" y="-7323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246C4D1D-2875-498A-AE9D-311C955CAA30}"/>
              </a:ext>
            </a:extLst>
          </p:cNvPr>
          <p:cNvSpPr txBox="1"/>
          <p:nvPr/>
        </p:nvSpPr>
        <p:spPr>
          <a:xfrm>
            <a:off x="3131840" y="339502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Usinage dynamique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E1C0C94-D991-42CC-8EA4-CCB879AAD47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005" t="79000" r="1925" b="2401"/>
          <a:stretch/>
        </p:blipFill>
        <p:spPr>
          <a:xfrm>
            <a:off x="251520" y="3630592"/>
            <a:ext cx="2160241" cy="95664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0C7593B-AC21-4CCA-99FE-DBEB626C5F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426" t="52637" r="2100" b="30563"/>
          <a:stretch/>
        </p:blipFill>
        <p:spPr>
          <a:xfrm>
            <a:off x="3086881" y="3579863"/>
            <a:ext cx="2610198" cy="105810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66E0649-1A2F-4AA2-A078-684A71161B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655" b="55926"/>
          <a:stretch/>
        </p:blipFill>
        <p:spPr>
          <a:xfrm>
            <a:off x="6018692" y="2074951"/>
            <a:ext cx="2982808" cy="297977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14DBA5C-08FE-4DCC-8FEE-0FC1F5C2A5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98" t="79082" r="53529" b="1661"/>
          <a:stretch/>
        </p:blipFill>
        <p:spPr>
          <a:xfrm>
            <a:off x="6022329" y="723262"/>
            <a:ext cx="2131613" cy="9904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F416855-812A-46C9-8802-5DDAAE5912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5" t="54023" r="52202" b="30577"/>
          <a:stretch/>
        </p:blipFill>
        <p:spPr>
          <a:xfrm>
            <a:off x="3443330" y="789410"/>
            <a:ext cx="2232248" cy="79208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74D7B67-DC19-4566-8723-7AAFDF14B5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30" r="52377" b="56415"/>
          <a:stretch/>
        </p:blipFill>
        <p:spPr>
          <a:xfrm>
            <a:off x="75691" y="362008"/>
            <a:ext cx="3050406" cy="2863292"/>
          </a:xfrm>
          <a:prstGeom prst="rect">
            <a:avLst/>
          </a:prstGeom>
        </p:spPr>
      </p:pic>
      <p:sp>
        <p:nvSpPr>
          <p:cNvPr id="17" name="Flèche : droite rayée 16">
            <a:extLst>
              <a:ext uri="{FF2B5EF4-FFF2-40B4-BE49-F238E27FC236}">
                <a16:creationId xmlns:a16="http://schemas.microsoft.com/office/drawing/2014/main" id="{D811F0B7-9068-4174-8C58-0579430C9DE6}"/>
              </a:ext>
            </a:extLst>
          </p:cNvPr>
          <p:cNvSpPr/>
          <p:nvPr/>
        </p:nvSpPr>
        <p:spPr>
          <a:xfrm rot="10800000">
            <a:off x="5442628" y="4000901"/>
            <a:ext cx="576064" cy="21602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 : droite rayée 18">
            <a:extLst>
              <a:ext uri="{FF2B5EF4-FFF2-40B4-BE49-F238E27FC236}">
                <a16:creationId xmlns:a16="http://schemas.microsoft.com/office/drawing/2014/main" id="{3A5C8FA6-F33A-4512-AEEA-B6D6C26026DE}"/>
              </a:ext>
            </a:extLst>
          </p:cNvPr>
          <p:cNvSpPr/>
          <p:nvPr/>
        </p:nvSpPr>
        <p:spPr>
          <a:xfrm rot="10800000">
            <a:off x="2434617" y="4000901"/>
            <a:ext cx="576064" cy="21602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 : droite rayée 20">
            <a:extLst>
              <a:ext uri="{FF2B5EF4-FFF2-40B4-BE49-F238E27FC236}">
                <a16:creationId xmlns:a16="http://schemas.microsoft.com/office/drawing/2014/main" id="{9AF03203-0151-49B3-9CB2-17A487E1F1B7}"/>
              </a:ext>
            </a:extLst>
          </p:cNvPr>
          <p:cNvSpPr/>
          <p:nvPr/>
        </p:nvSpPr>
        <p:spPr>
          <a:xfrm>
            <a:off x="5611978" y="1075039"/>
            <a:ext cx="576064" cy="21602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 : droite rayée 22">
            <a:extLst>
              <a:ext uri="{FF2B5EF4-FFF2-40B4-BE49-F238E27FC236}">
                <a16:creationId xmlns:a16="http://schemas.microsoft.com/office/drawing/2014/main" id="{4D63A0C3-54BA-4A14-8F25-79E6BB9B5AC5}"/>
              </a:ext>
            </a:extLst>
          </p:cNvPr>
          <p:cNvSpPr/>
          <p:nvPr/>
        </p:nvSpPr>
        <p:spPr>
          <a:xfrm>
            <a:off x="2981923" y="967027"/>
            <a:ext cx="576064" cy="21602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A1CCAC0-B552-4FCF-9453-6DC236DEFEF9}"/>
              </a:ext>
            </a:extLst>
          </p:cNvPr>
          <p:cNvSpPr txBox="1"/>
          <p:nvPr/>
        </p:nvSpPr>
        <p:spPr>
          <a:xfrm>
            <a:off x="3248978" y="1827718"/>
            <a:ext cx="26101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Le choix se fait en fonction des capacités de la machine que vous allez utiliser</a:t>
            </a:r>
          </a:p>
        </p:txBody>
      </p:sp>
    </p:spTree>
    <p:extLst>
      <p:ext uri="{BB962C8B-B14F-4D97-AF65-F5344CB8AC3E}">
        <p14:creationId xmlns:p14="http://schemas.microsoft.com/office/powerpoint/2010/main" val="409184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Conditions de coupe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E3B2DA2-D8C2-419C-8809-DE67A0092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8" y="9729"/>
            <a:ext cx="4464496" cy="274961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B6B957F-B0C5-4DCD-B269-9F7DCF56FA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5368" y="-5412"/>
            <a:ext cx="4476259" cy="274961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6306838-FB10-49AD-B001-39C99D2ACF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9766" y="2734591"/>
            <a:ext cx="4316338" cy="242648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9DC39A4-DA29-49E7-9D4C-67BDA9B7A4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3" y="2731307"/>
            <a:ext cx="4613895" cy="242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928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C9D9138-7B71-308E-3AA9-01897CBA59E1}"/>
              </a:ext>
            </a:extLst>
          </p:cNvPr>
          <p:cNvSpPr txBox="1"/>
          <p:nvPr/>
        </p:nvSpPr>
        <p:spPr>
          <a:xfrm>
            <a:off x="2915816" y="12347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Fraises à plaquettes SECO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EC2828C-7848-9361-CFBF-5DAF9782E4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8125" y="966597"/>
            <a:ext cx="1251808" cy="27122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E3137A0-A62E-6998-3BFD-10A5E2558D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148" y="966597"/>
            <a:ext cx="1251808" cy="27122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94BE637-B9D4-4E17-1368-F2E7D35ED9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614" y="966597"/>
            <a:ext cx="1251808" cy="27122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ABBC3AD-F462-04B3-B107-BB06D0A41B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592" y="966597"/>
            <a:ext cx="1251808" cy="27122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FB95C5A-EF52-1E68-6CB5-A38C17CC30D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636" y="966597"/>
            <a:ext cx="1251808" cy="27122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D2BB22C6-D915-A20A-9E86-447D56BE0EB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103" y="966597"/>
            <a:ext cx="1251808" cy="27122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9CE76706-6EA0-CD95-F66C-593E57F4028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1" y="966597"/>
            <a:ext cx="1251808" cy="27122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B15DFD15-1742-082A-FE34-F47E80B83391}"/>
              </a:ext>
            </a:extLst>
          </p:cNvPr>
          <p:cNvSpPr txBox="1"/>
          <p:nvPr/>
        </p:nvSpPr>
        <p:spPr>
          <a:xfrm>
            <a:off x="251520" y="431977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Par le téléphone : application </a:t>
            </a:r>
            <a:r>
              <a:rPr lang="fr-FR" dirty="0" err="1"/>
              <a:t>Seco</a:t>
            </a:r>
            <a:r>
              <a:rPr lang="fr-FR" dirty="0"/>
              <a:t> Assistant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79DABB67-4633-EE2E-1C49-9EF48844459B}"/>
              </a:ext>
            </a:extLst>
          </p:cNvPr>
          <p:cNvSpPr/>
          <p:nvPr/>
        </p:nvSpPr>
        <p:spPr>
          <a:xfrm>
            <a:off x="1982676" y="3307844"/>
            <a:ext cx="238845" cy="2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6" name="Connecteur droit avec flèche 25">
            <a:extLst>
              <a:ext uri="{FF2B5EF4-FFF2-40B4-BE49-F238E27FC236}">
                <a16:creationId xmlns:a16="http://schemas.microsoft.com/office/drawing/2014/main" id="{A6821934-9DA9-A30D-34F6-F490D12FC669}"/>
              </a:ext>
            </a:extLst>
          </p:cNvPr>
          <p:cNvCxnSpPr>
            <a:cxnSpLocks/>
          </p:cNvCxnSpPr>
          <p:nvPr/>
        </p:nvCxnSpPr>
        <p:spPr>
          <a:xfrm>
            <a:off x="2102098" y="3565044"/>
            <a:ext cx="0" cy="3754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08AB4354-0466-C4CC-61E8-2D4A7C4AED75}"/>
              </a:ext>
            </a:extLst>
          </p:cNvPr>
          <p:cNvSpPr txBox="1"/>
          <p:nvPr/>
        </p:nvSpPr>
        <p:spPr>
          <a:xfrm>
            <a:off x="677627" y="3936047"/>
            <a:ext cx="5079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Identifiant : </a:t>
            </a:r>
            <a:r>
              <a:rPr lang="fr-FR" dirty="0"/>
              <a:t>xavier.wallerand@univ-fcomte.fr</a:t>
            </a:r>
          </a:p>
          <a:p>
            <a:r>
              <a:rPr lang="fr-FR" b="1" dirty="0"/>
              <a:t>MDP : </a:t>
            </a:r>
            <a:r>
              <a:rPr lang="fr-FR" dirty="0" err="1"/>
              <a:t>Jcdaflu</a:t>
            </a:r>
            <a:r>
              <a:rPr lang="fr-FR" dirty="0"/>
              <a:t>/12</a:t>
            </a:r>
          </a:p>
        </p:txBody>
      </p:sp>
    </p:spTree>
    <p:extLst>
      <p:ext uri="{BB962C8B-B14F-4D97-AF65-F5344CB8AC3E}">
        <p14:creationId xmlns:p14="http://schemas.microsoft.com/office/powerpoint/2010/main" val="15083183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7EF301E-621D-B76D-F66E-508AF3528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9" y="264300"/>
            <a:ext cx="2904357" cy="1696470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B15DFD15-1742-082A-FE34-F47E80B83391}"/>
              </a:ext>
            </a:extLst>
          </p:cNvPr>
          <p:cNvSpPr txBox="1"/>
          <p:nvPr/>
        </p:nvSpPr>
        <p:spPr>
          <a:xfrm>
            <a:off x="-27872" y="-80032"/>
            <a:ext cx="2336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Par internet sur PC :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79DABB67-4633-EE2E-1C49-9EF48844459B}"/>
              </a:ext>
            </a:extLst>
          </p:cNvPr>
          <p:cNvSpPr/>
          <p:nvPr/>
        </p:nvSpPr>
        <p:spPr>
          <a:xfrm>
            <a:off x="2151077" y="1314248"/>
            <a:ext cx="792088" cy="1582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8AB4354-0466-C4CC-61E8-2D4A7C4AED75}"/>
              </a:ext>
            </a:extLst>
          </p:cNvPr>
          <p:cNvSpPr txBox="1"/>
          <p:nvPr/>
        </p:nvSpPr>
        <p:spPr>
          <a:xfrm>
            <a:off x="4367077" y="1767367"/>
            <a:ext cx="5079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Identifiant : </a:t>
            </a:r>
            <a:r>
              <a:rPr lang="fr-FR" sz="1400" dirty="0"/>
              <a:t>xavier.wallerand@univ-fcomte.fr</a:t>
            </a:r>
          </a:p>
          <a:p>
            <a:r>
              <a:rPr lang="fr-FR" sz="1400" b="1" dirty="0"/>
              <a:t>MDP : </a:t>
            </a:r>
            <a:r>
              <a:rPr lang="fr-FR" sz="1400" dirty="0" err="1"/>
              <a:t>Jcdaflu</a:t>
            </a:r>
            <a:r>
              <a:rPr lang="fr-FR" sz="1400" dirty="0"/>
              <a:t>/12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B03EFB5C-D664-C526-3670-099A28CBB49B}"/>
              </a:ext>
            </a:extLst>
          </p:cNvPr>
          <p:cNvSpPr txBox="1"/>
          <p:nvPr/>
        </p:nvSpPr>
        <p:spPr>
          <a:xfrm>
            <a:off x="278869" y="766834"/>
            <a:ext cx="2015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chemeClr val="bg1"/>
                </a:solidFill>
              </a:rPr>
              <a:t>Accès direct depuis la bibliothèque outil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60F98F6-F683-0121-BBC7-5139B241B796}"/>
              </a:ext>
            </a:extLst>
          </p:cNvPr>
          <p:cNvSpPr txBox="1"/>
          <p:nvPr/>
        </p:nvSpPr>
        <p:spPr>
          <a:xfrm>
            <a:off x="3347864" y="69962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Depuis le site web </a:t>
            </a:r>
            <a:r>
              <a:rPr lang="fr-FR" dirty="0">
                <a:hlinkClick r:id="rId3"/>
              </a:rPr>
              <a:t>https://www.secotools.com/</a:t>
            </a:r>
            <a:endParaRPr lang="fr-FR" dirty="0"/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EA0547A8-5BCC-5D9E-2D13-01EC3D3EFD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8013" y="403377"/>
            <a:ext cx="4816535" cy="1418316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3A6B4B78-68DC-33C1-8E51-0B6DAB7DCD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60" y="476501"/>
            <a:ext cx="1789193" cy="1329878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1F0D25CE-509D-2052-7CE8-01430B5B0A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63" y="2571750"/>
            <a:ext cx="3365748" cy="2147304"/>
          </a:xfrm>
          <a:prstGeom prst="rect">
            <a:avLst/>
          </a:prstGeom>
        </p:spPr>
      </p:pic>
      <p:sp>
        <p:nvSpPr>
          <p:cNvPr id="37" name="Flèche : droite rayée 36">
            <a:extLst>
              <a:ext uri="{FF2B5EF4-FFF2-40B4-BE49-F238E27FC236}">
                <a16:creationId xmlns:a16="http://schemas.microsoft.com/office/drawing/2014/main" id="{78AC7D51-4BBC-673B-81EC-DA76A94C58F3}"/>
              </a:ext>
            </a:extLst>
          </p:cNvPr>
          <p:cNvSpPr/>
          <p:nvPr/>
        </p:nvSpPr>
        <p:spPr>
          <a:xfrm rot="20123684" flipH="1">
            <a:off x="933764" y="2952898"/>
            <a:ext cx="1748935" cy="199667"/>
          </a:xfrm>
          <a:prstGeom prst="stripedRightArrow">
            <a:avLst>
              <a:gd name="adj1" fmla="val 10561"/>
              <a:gd name="adj2" fmla="val 801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lèche : droite rayée 37">
            <a:extLst>
              <a:ext uri="{FF2B5EF4-FFF2-40B4-BE49-F238E27FC236}">
                <a16:creationId xmlns:a16="http://schemas.microsoft.com/office/drawing/2014/main" id="{CDEC3A2D-EA1E-1569-0FEE-01FDE7D3F000}"/>
              </a:ext>
            </a:extLst>
          </p:cNvPr>
          <p:cNvSpPr/>
          <p:nvPr/>
        </p:nvSpPr>
        <p:spPr>
          <a:xfrm rot="10800000" flipH="1">
            <a:off x="1115616" y="3341920"/>
            <a:ext cx="885548" cy="199667"/>
          </a:xfrm>
          <a:prstGeom prst="stripedRightArrow">
            <a:avLst>
              <a:gd name="adj1" fmla="val 10561"/>
              <a:gd name="adj2" fmla="val 801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0" name="Image 39">
            <a:extLst>
              <a:ext uri="{FF2B5EF4-FFF2-40B4-BE49-F238E27FC236}">
                <a16:creationId xmlns:a16="http://schemas.microsoft.com/office/drawing/2014/main" id="{2A5DC2E2-3BAC-F591-D80F-4161A27050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8088" y="2332130"/>
            <a:ext cx="1501338" cy="1707105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D958D0AF-75F4-FA46-4C73-75A0F91111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0903" y="2338589"/>
            <a:ext cx="1401733" cy="1693293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99F68718-32F3-6686-2781-7D6FC2D243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34113" y="2335952"/>
            <a:ext cx="1441587" cy="1693293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EEB451D8-4337-F18F-4FFD-DEB9A64A580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31512" y="2461913"/>
            <a:ext cx="1368875" cy="1441370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055AC58C-7C09-96CA-F7CA-D1F6EA10F6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92079" y="4027236"/>
            <a:ext cx="3449691" cy="1085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8468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BF5FAA6-DB2B-00CF-85E5-FC0119222B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411510"/>
            <a:ext cx="3489379" cy="409158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075298D-C3C8-29F1-055A-BE16461D51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27333"/>
            <a:ext cx="2952328" cy="1982757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800120C-6DAA-167E-1630-698950F55A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2018356"/>
            <a:ext cx="2664296" cy="298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8584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DC189B8-A68B-4280-A51A-BB610FC58E94}"/>
              </a:ext>
            </a:extLst>
          </p:cNvPr>
          <p:cNvSpPr txBox="1"/>
          <p:nvPr/>
        </p:nvSpPr>
        <p:spPr>
          <a:xfrm>
            <a:off x="-36512" y="-15061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ighlight>
                  <a:srgbClr val="000000"/>
                </a:highlight>
              </a:rPr>
              <a:t>Sujet d’étude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CC1BCE0-0F30-42E4-BF8E-99C66BE78F24}"/>
              </a:ext>
            </a:extLst>
          </p:cNvPr>
          <p:cNvSpPr txBox="1"/>
          <p:nvPr/>
        </p:nvSpPr>
        <p:spPr>
          <a:xfrm>
            <a:off x="4355978" y="0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Éléments modulaires pour étagères</a:t>
            </a:r>
          </a:p>
        </p:txBody>
      </p:sp>
      <p:graphicFrame>
        <p:nvGraphicFramePr>
          <p:cNvPr id="29" name="Diagramme 28">
            <a:extLst>
              <a:ext uri="{FF2B5EF4-FFF2-40B4-BE49-F238E27FC236}">
                <a16:creationId xmlns:a16="http://schemas.microsoft.com/office/drawing/2014/main" id="{918012AC-BFDB-4BF7-B231-85264800A5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1920041"/>
              </p:ext>
            </p:extLst>
          </p:nvPr>
        </p:nvGraphicFramePr>
        <p:xfrm>
          <a:off x="54174" y="172596"/>
          <a:ext cx="8997518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Image 2">
            <a:extLst>
              <a:ext uri="{FF2B5EF4-FFF2-40B4-BE49-F238E27FC236}">
                <a16:creationId xmlns:a16="http://schemas.microsoft.com/office/drawing/2014/main" id="{542EB014-FF94-4CD2-AACB-0159861187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41" y="1995686"/>
            <a:ext cx="8997518" cy="303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20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234"/>
    </mc:Choice>
    <mc:Fallback xmlns="">
      <p:transition spd="slow" advTm="22234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e 49">
            <a:extLst>
              <a:ext uri="{FF2B5EF4-FFF2-40B4-BE49-F238E27FC236}">
                <a16:creationId xmlns:a16="http://schemas.microsoft.com/office/drawing/2014/main" id="{8922AA14-A8A6-E649-D98A-556F1485F035}"/>
              </a:ext>
            </a:extLst>
          </p:cNvPr>
          <p:cNvGrpSpPr/>
          <p:nvPr/>
        </p:nvGrpSpPr>
        <p:grpSpPr>
          <a:xfrm>
            <a:off x="35496" y="1203598"/>
            <a:ext cx="6480720" cy="3614248"/>
            <a:chOff x="899592" y="483518"/>
            <a:chExt cx="7488832" cy="4176464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6820F90-0CA3-BE2F-98E1-8C1BFD1400BA}"/>
                </a:ext>
              </a:extLst>
            </p:cNvPr>
            <p:cNvSpPr/>
            <p:nvPr/>
          </p:nvSpPr>
          <p:spPr>
            <a:xfrm>
              <a:off x="899592" y="483518"/>
              <a:ext cx="7488832" cy="4176464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" name="Groupe 1">
              <a:extLst>
                <a:ext uri="{FF2B5EF4-FFF2-40B4-BE49-F238E27FC236}">
                  <a16:creationId xmlns:a16="http://schemas.microsoft.com/office/drawing/2014/main" id="{F96B8ACC-B9AF-46B1-6F91-9B64D3B93EA3}"/>
                </a:ext>
              </a:extLst>
            </p:cNvPr>
            <p:cNvGrpSpPr/>
            <p:nvPr/>
          </p:nvGrpSpPr>
          <p:grpSpPr>
            <a:xfrm>
              <a:off x="1174750" y="616585"/>
              <a:ext cx="6794500" cy="3785870"/>
              <a:chOff x="0" y="0"/>
              <a:chExt cx="6794500" cy="3785870"/>
            </a:xfrm>
          </p:grpSpPr>
          <p:sp>
            <p:nvSpPr>
              <p:cNvPr id="3" name="Forme libre : forme 2">
                <a:extLst>
                  <a:ext uri="{FF2B5EF4-FFF2-40B4-BE49-F238E27FC236}">
                    <a16:creationId xmlns:a16="http://schemas.microsoft.com/office/drawing/2014/main" id="{A3DF3528-A537-E5DD-A8A0-468AF345B0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6772910" cy="3763010"/>
              </a:xfrm>
              <a:custGeom>
                <a:avLst/>
                <a:gdLst>
                  <a:gd name="T0" fmla="*/ 3219 w 10666"/>
                  <a:gd name="T1" fmla="*/ 1045 h 5926"/>
                  <a:gd name="T2" fmla="*/ 1833 w 10666"/>
                  <a:gd name="T3" fmla="*/ 1034 h 5926"/>
                  <a:gd name="T4" fmla="*/ 1261 w 10666"/>
                  <a:gd name="T5" fmla="*/ 1441 h 5926"/>
                  <a:gd name="T6" fmla="*/ 1118 w 10666"/>
                  <a:gd name="T7" fmla="*/ 1903 h 5926"/>
                  <a:gd name="T8" fmla="*/ 1404 w 10666"/>
                  <a:gd name="T9" fmla="*/ 2541 h 5926"/>
                  <a:gd name="T10" fmla="*/ 2042 w 10666"/>
                  <a:gd name="T11" fmla="*/ 2783 h 5926"/>
                  <a:gd name="T12" fmla="*/ 4671 w 10666"/>
                  <a:gd name="T13" fmla="*/ 2882 h 5926"/>
                  <a:gd name="T14" fmla="*/ 4957 w 10666"/>
                  <a:gd name="T15" fmla="*/ 3223 h 5926"/>
                  <a:gd name="T16" fmla="*/ 5331 w 10666"/>
                  <a:gd name="T17" fmla="*/ 3421 h 5926"/>
                  <a:gd name="T18" fmla="*/ 8345 w 10666"/>
                  <a:gd name="T19" fmla="*/ 3421 h 5926"/>
                  <a:gd name="T20" fmla="*/ 8752 w 10666"/>
                  <a:gd name="T21" fmla="*/ 3696 h 5926"/>
                  <a:gd name="T22" fmla="*/ 10622 w 10666"/>
                  <a:gd name="T23" fmla="*/ 3762 h 5926"/>
                  <a:gd name="T24" fmla="*/ 10631 w 10666"/>
                  <a:gd name="T25" fmla="*/ 4373 h 5926"/>
                  <a:gd name="T26" fmla="*/ 10619 w 10666"/>
                  <a:gd name="T27" fmla="*/ 4836 h 5926"/>
                  <a:gd name="T28" fmla="*/ 10556 w 10666"/>
                  <a:gd name="T29" fmla="*/ 5087 h 5926"/>
                  <a:gd name="T30" fmla="*/ 10406 w 10666"/>
                  <a:gd name="T31" fmla="*/ 5475 h 5926"/>
                  <a:gd name="T32" fmla="*/ 10143 w 10666"/>
                  <a:gd name="T33" fmla="*/ 5550 h 5926"/>
                  <a:gd name="T34" fmla="*/ 8978 w 10666"/>
                  <a:gd name="T35" fmla="*/ 5675 h 5926"/>
                  <a:gd name="T36" fmla="*/ 8440 w 10666"/>
                  <a:gd name="T37" fmla="*/ 5738 h 5926"/>
                  <a:gd name="T38" fmla="*/ 7751 w 10666"/>
                  <a:gd name="T39" fmla="*/ 5675 h 5926"/>
                  <a:gd name="T40" fmla="*/ 7538 w 10666"/>
                  <a:gd name="T41" fmla="*/ 5625 h 5926"/>
                  <a:gd name="T42" fmla="*/ 6474 w 10666"/>
                  <a:gd name="T43" fmla="*/ 5750 h 5926"/>
                  <a:gd name="T44" fmla="*/ 5522 w 10666"/>
                  <a:gd name="T45" fmla="*/ 5800 h 5926"/>
                  <a:gd name="T46" fmla="*/ 5397 w 10666"/>
                  <a:gd name="T47" fmla="*/ 5926 h 5926"/>
                  <a:gd name="T48" fmla="*/ 4458 w 10666"/>
                  <a:gd name="T49" fmla="*/ 5850 h 5926"/>
                  <a:gd name="T50" fmla="*/ 3769 w 10666"/>
                  <a:gd name="T51" fmla="*/ 5738 h 5926"/>
                  <a:gd name="T52" fmla="*/ 2104 w 10666"/>
                  <a:gd name="T53" fmla="*/ 5688 h 5926"/>
                  <a:gd name="T54" fmla="*/ 1954 w 10666"/>
                  <a:gd name="T55" fmla="*/ 5625 h 5926"/>
                  <a:gd name="T56" fmla="*/ 1678 w 10666"/>
                  <a:gd name="T57" fmla="*/ 5550 h 5926"/>
                  <a:gd name="T58" fmla="*/ 1390 w 10666"/>
                  <a:gd name="T59" fmla="*/ 5400 h 5926"/>
                  <a:gd name="T60" fmla="*/ 1002 w 10666"/>
                  <a:gd name="T61" fmla="*/ 5162 h 5926"/>
                  <a:gd name="T62" fmla="*/ 776 w 10666"/>
                  <a:gd name="T63" fmla="*/ 4974 h 5926"/>
                  <a:gd name="T64" fmla="*/ 601 w 10666"/>
                  <a:gd name="T65" fmla="*/ 4723 h 5926"/>
                  <a:gd name="T66" fmla="*/ 476 w 10666"/>
                  <a:gd name="T67" fmla="*/ 4511 h 5926"/>
                  <a:gd name="T68" fmla="*/ 238 w 10666"/>
                  <a:gd name="T69" fmla="*/ 3797 h 5926"/>
                  <a:gd name="T70" fmla="*/ 138 w 10666"/>
                  <a:gd name="T71" fmla="*/ 3008 h 5926"/>
                  <a:gd name="T72" fmla="*/ 50 w 10666"/>
                  <a:gd name="T73" fmla="*/ 2344 h 5926"/>
                  <a:gd name="T74" fmla="*/ 100 w 10666"/>
                  <a:gd name="T75" fmla="*/ 2257 h 5926"/>
                  <a:gd name="T76" fmla="*/ 376 w 10666"/>
                  <a:gd name="T77" fmla="*/ 1931 h 5926"/>
                  <a:gd name="T78" fmla="*/ 226 w 10666"/>
                  <a:gd name="T79" fmla="*/ 1305 h 5926"/>
                  <a:gd name="T80" fmla="*/ 313 w 10666"/>
                  <a:gd name="T81" fmla="*/ 1080 h 5926"/>
                  <a:gd name="T82" fmla="*/ 413 w 10666"/>
                  <a:gd name="T83" fmla="*/ 817 h 5926"/>
                  <a:gd name="T84" fmla="*/ 1290 w 10666"/>
                  <a:gd name="T85" fmla="*/ 391 h 5926"/>
                  <a:gd name="T86" fmla="*/ 1753 w 10666"/>
                  <a:gd name="T87" fmla="*/ 241 h 5926"/>
                  <a:gd name="T88" fmla="*/ 2054 w 10666"/>
                  <a:gd name="T89" fmla="*/ 153 h 5926"/>
                  <a:gd name="T90" fmla="*/ 3068 w 10666"/>
                  <a:gd name="T91" fmla="*/ 103 h 5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666" h="5926">
                    <a:moveTo>
                      <a:pt x="3208" y="0"/>
                    </a:moveTo>
                    <a:lnTo>
                      <a:pt x="3219" y="1045"/>
                    </a:lnTo>
                    <a:lnTo>
                      <a:pt x="2053" y="1012"/>
                    </a:lnTo>
                    <a:lnTo>
                      <a:pt x="1833" y="1034"/>
                    </a:lnTo>
                    <a:lnTo>
                      <a:pt x="1536" y="1144"/>
                    </a:lnTo>
                    <a:lnTo>
                      <a:pt x="1261" y="1441"/>
                    </a:lnTo>
                    <a:lnTo>
                      <a:pt x="1129" y="1716"/>
                    </a:lnTo>
                    <a:lnTo>
                      <a:pt x="1118" y="1903"/>
                    </a:lnTo>
                    <a:lnTo>
                      <a:pt x="1162" y="2233"/>
                    </a:lnTo>
                    <a:lnTo>
                      <a:pt x="1404" y="2541"/>
                    </a:lnTo>
                    <a:lnTo>
                      <a:pt x="1800" y="2783"/>
                    </a:lnTo>
                    <a:lnTo>
                      <a:pt x="2042" y="2783"/>
                    </a:lnTo>
                    <a:lnTo>
                      <a:pt x="4616" y="2783"/>
                    </a:lnTo>
                    <a:lnTo>
                      <a:pt x="4671" y="2882"/>
                    </a:lnTo>
                    <a:lnTo>
                      <a:pt x="4781" y="3058"/>
                    </a:lnTo>
                    <a:lnTo>
                      <a:pt x="4957" y="3223"/>
                    </a:lnTo>
                    <a:lnTo>
                      <a:pt x="5100" y="3311"/>
                    </a:lnTo>
                    <a:lnTo>
                      <a:pt x="5331" y="3421"/>
                    </a:lnTo>
                    <a:lnTo>
                      <a:pt x="5551" y="3432"/>
                    </a:lnTo>
                    <a:lnTo>
                      <a:pt x="8345" y="3421"/>
                    </a:lnTo>
                    <a:lnTo>
                      <a:pt x="8499" y="3564"/>
                    </a:lnTo>
                    <a:lnTo>
                      <a:pt x="8752" y="3696"/>
                    </a:lnTo>
                    <a:lnTo>
                      <a:pt x="9082" y="3773"/>
                    </a:lnTo>
                    <a:lnTo>
                      <a:pt x="10622" y="3762"/>
                    </a:lnTo>
                    <a:lnTo>
                      <a:pt x="10622" y="3905"/>
                    </a:lnTo>
                    <a:cubicBezTo>
                      <a:pt x="10638" y="4055"/>
                      <a:pt x="10666" y="4223"/>
                      <a:pt x="10631" y="4373"/>
                    </a:cubicBezTo>
                    <a:cubicBezTo>
                      <a:pt x="10624" y="4402"/>
                      <a:pt x="10568" y="4435"/>
                      <a:pt x="10568" y="4435"/>
                    </a:cubicBezTo>
                    <a:cubicBezTo>
                      <a:pt x="10576" y="4531"/>
                      <a:pt x="10588" y="4749"/>
                      <a:pt x="10619" y="4836"/>
                    </a:cubicBezTo>
                    <a:cubicBezTo>
                      <a:pt x="10607" y="4915"/>
                      <a:pt x="10617" y="4998"/>
                      <a:pt x="10594" y="5074"/>
                    </a:cubicBezTo>
                    <a:cubicBezTo>
                      <a:pt x="10590" y="5087"/>
                      <a:pt x="10569" y="5083"/>
                      <a:pt x="10556" y="5087"/>
                    </a:cubicBezTo>
                    <a:cubicBezTo>
                      <a:pt x="10549" y="5177"/>
                      <a:pt x="10570" y="5302"/>
                      <a:pt x="10468" y="5337"/>
                    </a:cubicBezTo>
                    <a:cubicBezTo>
                      <a:pt x="10491" y="5406"/>
                      <a:pt x="10456" y="5433"/>
                      <a:pt x="10406" y="5475"/>
                    </a:cubicBezTo>
                    <a:cubicBezTo>
                      <a:pt x="10392" y="5486"/>
                      <a:pt x="10385" y="5506"/>
                      <a:pt x="10368" y="5512"/>
                    </a:cubicBezTo>
                    <a:cubicBezTo>
                      <a:pt x="10324" y="5529"/>
                      <a:pt x="10195" y="5543"/>
                      <a:pt x="10143" y="5550"/>
                    </a:cubicBezTo>
                    <a:cubicBezTo>
                      <a:pt x="9920" y="5621"/>
                      <a:pt x="9716" y="5606"/>
                      <a:pt x="9467" y="5612"/>
                    </a:cubicBezTo>
                    <a:cubicBezTo>
                      <a:pt x="9299" y="5622"/>
                      <a:pt x="9144" y="5648"/>
                      <a:pt x="8978" y="5675"/>
                    </a:cubicBezTo>
                    <a:cubicBezTo>
                      <a:pt x="8901" y="5702"/>
                      <a:pt x="8830" y="5737"/>
                      <a:pt x="8753" y="5763"/>
                    </a:cubicBezTo>
                    <a:cubicBezTo>
                      <a:pt x="8649" y="5755"/>
                      <a:pt x="8544" y="5749"/>
                      <a:pt x="8440" y="5738"/>
                    </a:cubicBezTo>
                    <a:cubicBezTo>
                      <a:pt x="8390" y="5733"/>
                      <a:pt x="8351" y="5690"/>
                      <a:pt x="8302" y="5688"/>
                    </a:cubicBezTo>
                    <a:cubicBezTo>
                      <a:pt x="8118" y="5680"/>
                      <a:pt x="7935" y="5679"/>
                      <a:pt x="7751" y="5675"/>
                    </a:cubicBezTo>
                    <a:cubicBezTo>
                      <a:pt x="7721" y="5668"/>
                      <a:pt x="7693" y="5657"/>
                      <a:pt x="7663" y="5650"/>
                    </a:cubicBezTo>
                    <a:cubicBezTo>
                      <a:pt x="7622" y="5640"/>
                      <a:pt x="7538" y="5625"/>
                      <a:pt x="7538" y="5625"/>
                    </a:cubicBezTo>
                    <a:cubicBezTo>
                      <a:pt x="7274" y="5638"/>
                      <a:pt x="7012" y="5667"/>
                      <a:pt x="6749" y="5688"/>
                    </a:cubicBezTo>
                    <a:cubicBezTo>
                      <a:pt x="6667" y="5704"/>
                      <a:pt x="6558" y="5743"/>
                      <a:pt x="6474" y="5750"/>
                    </a:cubicBezTo>
                    <a:cubicBezTo>
                      <a:pt x="6248" y="5768"/>
                      <a:pt x="5685" y="5773"/>
                      <a:pt x="5560" y="5775"/>
                    </a:cubicBezTo>
                    <a:cubicBezTo>
                      <a:pt x="5547" y="5783"/>
                      <a:pt x="5536" y="5793"/>
                      <a:pt x="5522" y="5800"/>
                    </a:cubicBezTo>
                    <a:cubicBezTo>
                      <a:pt x="5510" y="5806"/>
                      <a:pt x="5495" y="5805"/>
                      <a:pt x="5485" y="5813"/>
                    </a:cubicBezTo>
                    <a:cubicBezTo>
                      <a:pt x="5450" y="5842"/>
                      <a:pt x="5429" y="5893"/>
                      <a:pt x="5397" y="5926"/>
                    </a:cubicBezTo>
                    <a:cubicBezTo>
                      <a:pt x="5347" y="5913"/>
                      <a:pt x="5282" y="5864"/>
                      <a:pt x="5234" y="5863"/>
                    </a:cubicBezTo>
                    <a:cubicBezTo>
                      <a:pt x="4975" y="5855"/>
                      <a:pt x="4717" y="5854"/>
                      <a:pt x="4458" y="5850"/>
                    </a:cubicBezTo>
                    <a:cubicBezTo>
                      <a:pt x="4300" y="5837"/>
                      <a:pt x="4212" y="5842"/>
                      <a:pt x="4082" y="5813"/>
                    </a:cubicBezTo>
                    <a:cubicBezTo>
                      <a:pt x="3971" y="5788"/>
                      <a:pt x="3887" y="5747"/>
                      <a:pt x="3769" y="5738"/>
                    </a:cubicBezTo>
                    <a:cubicBezTo>
                      <a:pt x="3271" y="5700"/>
                      <a:pt x="2765" y="5708"/>
                      <a:pt x="2267" y="5700"/>
                    </a:cubicBezTo>
                    <a:cubicBezTo>
                      <a:pt x="2213" y="5696"/>
                      <a:pt x="2158" y="5698"/>
                      <a:pt x="2104" y="5688"/>
                    </a:cubicBezTo>
                    <a:cubicBezTo>
                      <a:pt x="2089" y="5685"/>
                      <a:pt x="2080" y="5669"/>
                      <a:pt x="2066" y="5663"/>
                    </a:cubicBezTo>
                    <a:cubicBezTo>
                      <a:pt x="2030" y="5648"/>
                      <a:pt x="1992" y="5635"/>
                      <a:pt x="1954" y="5625"/>
                    </a:cubicBezTo>
                    <a:cubicBezTo>
                      <a:pt x="1896" y="5610"/>
                      <a:pt x="1836" y="5602"/>
                      <a:pt x="1778" y="5587"/>
                    </a:cubicBezTo>
                    <a:cubicBezTo>
                      <a:pt x="1713" y="5543"/>
                      <a:pt x="1770" y="5575"/>
                      <a:pt x="1678" y="5550"/>
                    </a:cubicBezTo>
                    <a:cubicBezTo>
                      <a:pt x="1616" y="5533"/>
                      <a:pt x="1564" y="5503"/>
                      <a:pt x="1503" y="5487"/>
                    </a:cubicBezTo>
                    <a:cubicBezTo>
                      <a:pt x="1465" y="5458"/>
                      <a:pt x="1428" y="5429"/>
                      <a:pt x="1390" y="5400"/>
                    </a:cubicBezTo>
                    <a:cubicBezTo>
                      <a:pt x="1249" y="5292"/>
                      <a:pt x="1341" y="5456"/>
                      <a:pt x="1177" y="5287"/>
                    </a:cubicBezTo>
                    <a:cubicBezTo>
                      <a:pt x="1127" y="5235"/>
                      <a:pt x="1062" y="5204"/>
                      <a:pt x="1002" y="5162"/>
                    </a:cubicBezTo>
                    <a:cubicBezTo>
                      <a:pt x="983" y="5148"/>
                      <a:pt x="970" y="5128"/>
                      <a:pt x="952" y="5112"/>
                    </a:cubicBezTo>
                    <a:cubicBezTo>
                      <a:pt x="897" y="5064"/>
                      <a:pt x="835" y="5017"/>
                      <a:pt x="776" y="4974"/>
                    </a:cubicBezTo>
                    <a:cubicBezTo>
                      <a:pt x="736" y="4913"/>
                      <a:pt x="689" y="4862"/>
                      <a:pt x="651" y="4799"/>
                    </a:cubicBezTo>
                    <a:cubicBezTo>
                      <a:pt x="635" y="4773"/>
                      <a:pt x="601" y="4723"/>
                      <a:pt x="601" y="4723"/>
                    </a:cubicBezTo>
                    <a:cubicBezTo>
                      <a:pt x="584" y="4671"/>
                      <a:pt x="573" y="4642"/>
                      <a:pt x="526" y="4611"/>
                    </a:cubicBezTo>
                    <a:cubicBezTo>
                      <a:pt x="501" y="4507"/>
                      <a:pt x="534" y="4615"/>
                      <a:pt x="476" y="4511"/>
                    </a:cubicBezTo>
                    <a:cubicBezTo>
                      <a:pt x="442" y="4450"/>
                      <a:pt x="410" y="4363"/>
                      <a:pt x="388" y="4298"/>
                    </a:cubicBezTo>
                    <a:cubicBezTo>
                      <a:pt x="333" y="4132"/>
                      <a:pt x="293" y="3962"/>
                      <a:pt x="238" y="3797"/>
                    </a:cubicBezTo>
                    <a:cubicBezTo>
                      <a:pt x="217" y="3601"/>
                      <a:pt x="248" y="3398"/>
                      <a:pt x="188" y="3208"/>
                    </a:cubicBezTo>
                    <a:cubicBezTo>
                      <a:pt x="178" y="3144"/>
                      <a:pt x="168" y="3068"/>
                      <a:pt x="138" y="3008"/>
                    </a:cubicBezTo>
                    <a:cubicBezTo>
                      <a:pt x="99" y="2930"/>
                      <a:pt x="29" y="2879"/>
                      <a:pt x="0" y="2795"/>
                    </a:cubicBezTo>
                    <a:cubicBezTo>
                      <a:pt x="12" y="2488"/>
                      <a:pt x="1" y="2540"/>
                      <a:pt x="50" y="2344"/>
                    </a:cubicBezTo>
                    <a:cubicBezTo>
                      <a:pt x="55" y="2324"/>
                      <a:pt x="52" y="2300"/>
                      <a:pt x="63" y="2282"/>
                    </a:cubicBezTo>
                    <a:cubicBezTo>
                      <a:pt x="70" y="2269"/>
                      <a:pt x="88" y="2265"/>
                      <a:pt x="100" y="2257"/>
                    </a:cubicBezTo>
                    <a:cubicBezTo>
                      <a:pt x="127" y="2154"/>
                      <a:pt x="189" y="2091"/>
                      <a:pt x="288" y="2056"/>
                    </a:cubicBezTo>
                    <a:cubicBezTo>
                      <a:pt x="318" y="2011"/>
                      <a:pt x="351" y="1980"/>
                      <a:pt x="376" y="1931"/>
                    </a:cubicBezTo>
                    <a:cubicBezTo>
                      <a:pt x="398" y="1838"/>
                      <a:pt x="406" y="1738"/>
                      <a:pt x="351" y="1656"/>
                    </a:cubicBezTo>
                    <a:cubicBezTo>
                      <a:pt x="330" y="1532"/>
                      <a:pt x="264" y="1424"/>
                      <a:pt x="226" y="1305"/>
                    </a:cubicBezTo>
                    <a:cubicBezTo>
                      <a:pt x="230" y="1267"/>
                      <a:pt x="226" y="1228"/>
                      <a:pt x="238" y="1192"/>
                    </a:cubicBezTo>
                    <a:cubicBezTo>
                      <a:pt x="239" y="1190"/>
                      <a:pt x="300" y="1100"/>
                      <a:pt x="313" y="1080"/>
                    </a:cubicBezTo>
                    <a:cubicBezTo>
                      <a:pt x="322" y="1066"/>
                      <a:pt x="335" y="1003"/>
                      <a:pt x="338" y="992"/>
                    </a:cubicBezTo>
                    <a:cubicBezTo>
                      <a:pt x="355" y="933"/>
                      <a:pt x="385" y="872"/>
                      <a:pt x="413" y="817"/>
                    </a:cubicBezTo>
                    <a:cubicBezTo>
                      <a:pt x="430" y="733"/>
                      <a:pt x="437" y="643"/>
                      <a:pt x="476" y="566"/>
                    </a:cubicBezTo>
                    <a:cubicBezTo>
                      <a:pt x="612" y="300"/>
                      <a:pt x="1115" y="395"/>
                      <a:pt x="1290" y="391"/>
                    </a:cubicBezTo>
                    <a:cubicBezTo>
                      <a:pt x="1353" y="375"/>
                      <a:pt x="1399" y="351"/>
                      <a:pt x="1465" y="341"/>
                    </a:cubicBezTo>
                    <a:cubicBezTo>
                      <a:pt x="1561" y="308"/>
                      <a:pt x="1654" y="265"/>
                      <a:pt x="1753" y="241"/>
                    </a:cubicBezTo>
                    <a:cubicBezTo>
                      <a:pt x="1883" y="176"/>
                      <a:pt x="1689" y="265"/>
                      <a:pt x="1954" y="203"/>
                    </a:cubicBezTo>
                    <a:cubicBezTo>
                      <a:pt x="1990" y="194"/>
                      <a:pt x="2019" y="165"/>
                      <a:pt x="2054" y="153"/>
                    </a:cubicBezTo>
                    <a:cubicBezTo>
                      <a:pt x="2365" y="178"/>
                      <a:pt x="2671" y="149"/>
                      <a:pt x="2980" y="128"/>
                    </a:cubicBezTo>
                    <a:cubicBezTo>
                      <a:pt x="3010" y="120"/>
                      <a:pt x="3038" y="107"/>
                      <a:pt x="3068" y="103"/>
                    </a:cubicBezTo>
                    <a:cubicBezTo>
                      <a:pt x="3118" y="96"/>
                      <a:pt x="3218" y="90"/>
                      <a:pt x="3218" y="90"/>
                    </a:cubicBezTo>
                  </a:path>
                </a:pathLst>
              </a:custGeom>
              <a:solidFill>
                <a:srgbClr val="CC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4" name="Forme libre : forme 3">
                <a:extLst>
                  <a:ext uri="{FF2B5EF4-FFF2-40B4-BE49-F238E27FC236}">
                    <a16:creationId xmlns:a16="http://schemas.microsoft.com/office/drawing/2014/main" id="{12978EDC-FB52-2272-F1A0-E0444B5E502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940685" y="1577975"/>
                <a:ext cx="565785" cy="60071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0642"/>
                  <a:gd name="T1" fmla="*/ 0 h 21600"/>
                  <a:gd name="T2" fmla="*/ 20642 w 20642"/>
                  <a:gd name="T3" fmla="*/ 15240 h 21600"/>
                  <a:gd name="T4" fmla="*/ 0 w 20642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642" h="21600" fill="none" extrusionOk="0">
                    <a:moveTo>
                      <a:pt x="0" y="0"/>
                    </a:moveTo>
                    <a:cubicBezTo>
                      <a:pt x="9479" y="0"/>
                      <a:pt x="17851" y="6180"/>
                      <a:pt x="20642" y="15239"/>
                    </a:cubicBezTo>
                  </a:path>
                  <a:path w="20642" h="21600" stroke="0" extrusionOk="0">
                    <a:moveTo>
                      <a:pt x="0" y="0"/>
                    </a:moveTo>
                    <a:cubicBezTo>
                      <a:pt x="9479" y="0"/>
                      <a:pt x="17851" y="6180"/>
                      <a:pt x="20642" y="15239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5" name="Forme libre : forme 4">
                <a:extLst>
                  <a:ext uri="{FF2B5EF4-FFF2-40B4-BE49-F238E27FC236}">
                    <a16:creationId xmlns:a16="http://schemas.microsoft.com/office/drawing/2014/main" id="{520C86C0-5F66-AD84-4215-3FDA3975BD3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5317490" y="1873250"/>
                <a:ext cx="459740" cy="51562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17400"/>
                  <a:gd name="T1" fmla="*/ 0 h 21600"/>
                  <a:gd name="T2" fmla="*/ 17400 w 17400"/>
                  <a:gd name="T3" fmla="*/ 8802 h 21600"/>
                  <a:gd name="T4" fmla="*/ 0 w 174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400" h="21600" fill="none" extrusionOk="0">
                    <a:moveTo>
                      <a:pt x="0" y="0"/>
                    </a:moveTo>
                    <a:cubicBezTo>
                      <a:pt x="6869" y="0"/>
                      <a:pt x="13329" y="3267"/>
                      <a:pt x="17400" y="8801"/>
                    </a:cubicBezTo>
                  </a:path>
                  <a:path w="17400" h="21600" stroke="0" extrusionOk="0">
                    <a:moveTo>
                      <a:pt x="0" y="0"/>
                    </a:moveTo>
                    <a:cubicBezTo>
                      <a:pt x="6869" y="0"/>
                      <a:pt x="13329" y="3267"/>
                      <a:pt x="17400" y="8801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4C8095EC-C01E-F492-4820-5741C4E8B4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2810" y="807720"/>
                <a:ext cx="833120" cy="796925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7" name="Forme libre : forme 6">
                <a:extLst>
                  <a:ext uri="{FF2B5EF4-FFF2-40B4-BE49-F238E27FC236}">
                    <a16:creationId xmlns:a16="http://schemas.microsoft.com/office/drawing/2014/main" id="{C85E5FFA-7AE2-A393-A4BF-F0CCB0E97F0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713105" y="651510"/>
                <a:ext cx="603250" cy="1110615"/>
              </a:xfrm>
              <a:custGeom>
                <a:avLst/>
                <a:gdLst>
                  <a:gd name="G0" fmla="+- 92 0 0"/>
                  <a:gd name="G1" fmla="+- 21600 0 0"/>
                  <a:gd name="G2" fmla="+- 21600 0 0"/>
                  <a:gd name="T0" fmla="*/ 92 w 21692"/>
                  <a:gd name="T1" fmla="*/ 0 h 43200"/>
                  <a:gd name="T2" fmla="*/ 0 w 21692"/>
                  <a:gd name="T3" fmla="*/ 43200 h 43200"/>
                  <a:gd name="T4" fmla="*/ 92 w 21692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92" h="43200" fill="none" extrusionOk="0">
                    <a:moveTo>
                      <a:pt x="92" y="0"/>
                    </a:moveTo>
                    <a:cubicBezTo>
                      <a:pt x="12021" y="0"/>
                      <a:pt x="21692" y="9670"/>
                      <a:pt x="21692" y="21600"/>
                    </a:cubicBezTo>
                    <a:cubicBezTo>
                      <a:pt x="21692" y="33529"/>
                      <a:pt x="12021" y="43200"/>
                      <a:pt x="92" y="43200"/>
                    </a:cubicBezTo>
                    <a:cubicBezTo>
                      <a:pt x="61" y="43199"/>
                      <a:pt x="30" y="43199"/>
                      <a:pt x="0" y="43199"/>
                    </a:cubicBezTo>
                  </a:path>
                  <a:path w="21692" h="43200" stroke="0" extrusionOk="0">
                    <a:moveTo>
                      <a:pt x="92" y="0"/>
                    </a:moveTo>
                    <a:cubicBezTo>
                      <a:pt x="12021" y="0"/>
                      <a:pt x="21692" y="9670"/>
                      <a:pt x="21692" y="21600"/>
                    </a:cubicBezTo>
                    <a:cubicBezTo>
                      <a:pt x="21692" y="33529"/>
                      <a:pt x="12021" y="43200"/>
                      <a:pt x="92" y="43200"/>
                    </a:cubicBezTo>
                    <a:cubicBezTo>
                      <a:pt x="61" y="43199"/>
                      <a:pt x="30" y="43199"/>
                      <a:pt x="0" y="43199"/>
                    </a:cubicBezTo>
                    <a:lnTo>
                      <a:pt x="92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fr-FR"/>
              </a:p>
            </p:txBody>
          </p:sp>
          <p:cxnSp>
            <p:nvCxnSpPr>
              <p:cNvPr id="8" name="Connecteur droit 7">
                <a:extLst>
                  <a:ext uri="{FF2B5EF4-FFF2-40B4-BE49-F238E27FC236}">
                    <a16:creationId xmlns:a16="http://schemas.microsoft.com/office/drawing/2014/main" id="{98894DA1-CF43-6CAC-6A83-3033DB7DFE5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046605" y="12065"/>
                <a:ext cx="1905" cy="63944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82646CBA-192B-B68B-CEF0-4D2D847BE77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58470" y="1211580"/>
                <a:ext cx="2280920" cy="63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prstDash val="lgDashDot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22C64983-7C85-2F71-5BC4-1F522D148B7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306195" y="546735"/>
                <a:ext cx="635" cy="133985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prstDash val="lgDashDot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1D92D7DE-D9BA-AA19-830C-D2D36D20A6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0705" y="1175385"/>
                <a:ext cx="833120" cy="796925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C8736624-486F-260E-178F-C2AA398E8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4795" y="1471930"/>
                <a:ext cx="833120" cy="796925"/>
              </a:xfrm>
              <a:prstGeom prst="ellipse">
                <a:avLst/>
              </a:prstGeom>
              <a:solidFill>
                <a:srgbClr val="FFCC00"/>
              </a:solidFill>
              <a:ln w="254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fr-FR"/>
              </a:p>
            </p:txBody>
          </p: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9BAF1A40-4E18-356E-8944-D0CF04B856F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954655" y="1567180"/>
                <a:ext cx="1701800" cy="63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prstDash val="lgDashDot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141C3EFC-35AD-7EC1-8EBA-40E0C83A3C7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273675" y="1881505"/>
                <a:ext cx="1520825" cy="63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prstDash val="lgDashDot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180CFEF4-70DD-130A-8E47-84482D597814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1797685" y="2171700"/>
                <a:ext cx="1737995" cy="635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DAA6669E-9791-C35B-204B-3B255E29329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2449195" y="2392045"/>
                <a:ext cx="3221990" cy="635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79BC7237-EBB9-B77B-C327-B7BEB11BA99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6565900" y="2392045"/>
                <a:ext cx="10160" cy="1393825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 type="none" w="sm" len="sm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27A718CF-B68D-CDEE-A64B-4FEA25D2A92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053330" y="1950720"/>
                <a:ext cx="635" cy="21780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 type="none" w="sm" len="sm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C7FCBAD5-6246-87B5-F4D5-944BFE5E11D6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1978660" y="1543685"/>
                <a:ext cx="635" cy="217805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DE1971A2-90D9-8FEF-8D6B-ECEAC9E4DEB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1978660" y="2172335"/>
                <a:ext cx="635" cy="43497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 type="none" w="sm" len="sm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347476E2-F9A5-B98D-80C0-13B24DF62D8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 flipV="1">
                <a:off x="5053965" y="2392045"/>
                <a:ext cx="3175" cy="42989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 type="none" w="sm" len="sm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572FF850-A85C-0032-F277-883AFCF7391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286385" y="2614930"/>
                <a:ext cx="1692910" cy="254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AA57059-5D95-6B0F-B5BE-8F1D0C395BD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548505" y="1579880"/>
                <a:ext cx="635" cy="57975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 type="triangle" w="med" len="lg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2662510C-C1EA-56F4-5B24-4CFC4F2601C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394450" y="1911350"/>
                <a:ext cx="635" cy="47117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 type="triangle" w="med" len="lg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6E3C055B-0E23-F724-54F7-96241D766C6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338705" y="1211580"/>
                <a:ext cx="635" cy="54356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 type="triangle" w="med" len="lg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31BA928E-3540-0951-E3D8-225CB807719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340610" y="659765"/>
                <a:ext cx="635" cy="54356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01F8EAA2-0E91-D943-8F06-89379ECA001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340610" y="652780"/>
                <a:ext cx="1710690" cy="6985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1E6D21C6-6D4B-0B48-D325-14B9EA740A19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548505" y="1028065"/>
                <a:ext cx="635" cy="54356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5988FBAA-A0DE-BBEB-BB8F-81C44520139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3241040" y="1028700"/>
                <a:ext cx="1308100" cy="127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68263A59-60CA-B446-A7D0-74A63CD250A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6394450" y="1323340"/>
                <a:ext cx="635" cy="579755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56CBBCA5-95CE-75F9-EF57-42A9AB8A3E11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4924425" y="1323975"/>
                <a:ext cx="1470660" cy="635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F032582E-BE71-3FF2-A181-D6869B89939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5055235" y="2171700"/>
                <a:ext cx="635" cy="217805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BC5DF5D4-44C5-9BFC-60EB-F57E49DB873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1978660" y="1767205"/>
                <a:ext cx="635" cy="39878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2E829C98-4368-F9EF-FFA0-6536D7DE898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738755" y="1766570"/>
                <a:ext cx="635" cy="61595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E8348A9D-96BD-5CE8-E94F-751C5E410692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738755" y="1543685"/>
                <a:ext cx="635" cy="217805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423BCB00-5DBB-F84A-A8B3-71A13E2FA41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738120" y="2392045"/>
                <a:ext cx="1270" cy="70421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 type="none" w="sm" len="sm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61AFEADA-48D8-6CB5-7E88-3C11529F0E4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600710" y="3095625"/>
                <a:ext cx="2138680" cy="3810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0FBED831-B5B1-C587-246B-6D01B02C915F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3527425" y="1092200"/>
                <a:ext cx="635" cy="94170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prstDash val="lgDashDot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069C206A-1141-3394-C515-B6AF053DA47D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755640" y="1392555"/>
                <a:ext cx="635" cy="94170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prstDash val="lgDashDot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0" name="Zone de texte 7">
                <a:extLst>
                  <a:ext uri="{FF2B5EF4-FFF2-40B4-BE49-F238E27FC236}">
                    <a16:creationId xmlns:a16="http://schemas.microsoft.com/office/drawing/2014/main" id="{A38B7222-A44E-622B-7090-18F6ECCDB5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98420" y="429260"/>
                <a:ext cx="1592580" cy="314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900" i="1" dirty="0">
                    <a:solidFill>
                      <a:srgbClr val="FF0000"/>
                    </a:solidFill>
                    <a:effectLst/>
                    <a:latin typeface="Arial Black" panose="020B0A040201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OFFSET Découpe</a:t>
                </a:r>
                <a:endParaRPr lang="fr-FR" sz="9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Zone de texte 46">
                <a:extLst>
                  <a:ext uri="{FF2B5EF4-FFF2-40B4-BE49-F238E27FC236}">
                    <a16:creationId xmlns:a16="http://schemas.microsoft.com/office/drawing/2014/main" id="{6FAAE5D9-3BAF-81A6-10B5-4AD5A6E1F40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55010" y="815975"/>
                <a:ext cx="1592580" cy="314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900" i="1">
                    <a:solidFill>
                      <a:srgbClr val="0000FF"/>
                    </a:solidFill>
                    <a:effectLst/>
                    <a:latin typeface="Arial Black" panose="020B0A040201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OFFSET Finition</a:t>
                </a:r>
                <a:endParaRPr lang="fr-FR" sz="9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Zone de texte 44">
                <a:extLst>
                  <a:ext uri="{FF2B5EF4-FFF2-40B4-BE49-F238E27FC236}">
                    <a16:creationId xmlns:a16="http://schemas.microsoft.com/office/drawing/2014/main" id="{B9BF8A5B-70A5-88CC-77A6-B5FA758A29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03470" y="1082675"/>
                <a:ext cx="1592580" cy="314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900" i="1">
                    <a:solidFill>
                      <a:srgbClr val="008000"/>
                    </a:solidFill>
                    <a:effectLst/>
                    <a:latin typeface="Arial Black" panose="020B0A040201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OFFSET Surfaçage</a:t>
                </a:r>
                <a:endParaRPr lang="fr-FR" sz="9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Zone de texte 51">
                <a:extLst>
                  <a:ext uri="{FF2B5EF4-FFF2-40B4-BE49-F238E27FC236}">
                    <a16:creationId xmlns:a16="http://schemas.microsoft.com/office/drawing/2014/main" id="{DC7CC062-30AD-97FC-E759-ECD9FEA17D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6471" y="3540126"/>
                <a:ext cx="3063873" cy="2438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900" i="1" dirty="0">
                    <a:solidFill>
                      <a:srgbClr val="FF0000"/>
                    </a:solidFill>
                    <a:effectLst/>
                    <a:latin typeface="Arial Black" panose="020B0A040201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Cote ZERO (Cote théorique à atteindre)</a:t>
                </a:r>
                <a:endParaRPr lang="fr-FR" sz="900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Zone de texte 56">
                <a:extLst>
                  <a:ext uri="{FF2B5EF4-FFF2-40B4-BE49-F238E27FC236}">
                    <a16:creationId xmlns:a16="http://schemas.microsoft.com/office/drawing/2014/main" id="{D086CF51-5345-FA2B-816A-C1F4FA8F73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75610" y="2616200"/>
                <a:ext cx="2088515" cy="4800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i="1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Prise matière en surfaçage = surépaisseur finition</a:t>
                </a:r>
                <a:endParaRPr lang="fr-FR" sz="110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Zone de texte 52">
                <a:extLst>
                  <a:ext uri="{FF2B5EF4-FFF2-40B4-BE49-F238E27FC236}">
                    <a16:creationId xmlns:a16="http://schemas.microsoft.com/office/drawing/2014/main" id="{D1AEADD5-9397-3252-D4BF-A4497B078B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42620" y="2854325"/>
                <a:ext cx="2088515" cy="321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>
                    <a:solidFill>
                      <a:srgbClr val="0000FF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Surépaisseur ébauche</a:t>
                </a:r>
                <a:endParaRPr lang="fr-FR" sz="110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" name="Zone de texte 48">
                <a:extLst>
                  <a:ext uri="{FF2B5EF4-FFF2-40B4-BE49-F238E27FC236}">
                    <a16:creationId xmlns:a16="http://schemas.microsoft.com/office/drawing/2014/main" id="{736951C8-DE24-8D34-D4AA-D2E4E7447F1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6535" y="2399030"/>
                <a:ext cx="2088515" cy="265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i="1" dirty="0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Prise matière en finition</a:t>
                </a:r>
                <a:endParaRPr lang="fr-FR" sz="1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Zone de texte 59">
                <a:extLst>
                  <a:ext uri="{FF2B5EF4-FFF2-40B4-BE49-F238E27FC236}">
                    <a16:creationId xmlns:a16="http://schemas.microsoft.com/office/drawing/2014/main" id="{220B7A09-50CC-3685-E951-D4E7121CC69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53864" y="3087370"/>
                <a:ext cx="2280285" cy="321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r-FR" sz="1200" b="1" dirty="0">
                    <a:solidFill>
                      <a:srgbClr val="0000FF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Surépaisseur = 0 ou ???</a:t>
                </a:r>
                <a:endParaRPr lang="fr-F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DEE7E089-2784-DB5E-470D-08BD95DFF89A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035040" y="2214245"/>
                <a:ext cx="635" cy="21780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 type="none" w="sm" len="sm"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51" name="ZoneTexte 50">
            <a:extLst>
              <a:ext uri="{FF2B5EF4-FFF2-40B4-BE49-F238E27FC236}">
                <a16:creationId xmlns:a16="http://schemas.microsoft.com/office/drawing/2014/main" id="{515BCDE4-C1BA-BACE-1C24-0171203D2061}"/>
              </a:ext>
            </a:extLst>
          </p:cNvPr>
          <p:cNvSpPr txBox="1"/>
          <p:nvPr/>
        </p:nvSpPr>
        <p:spPr>
          <a:xfrm>
            <a:off x="3131840" y="19548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L’électroérosion à fil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E84609A7-2A78-92C7-9ACE-29B1905386A4}"/>
              </a:ext>
            </a:extLst>
          </p:cNvPr>
          <p:cNvSpPr txBox="1"/>
          <p:nvPr/>
        </p:nvSpPr>
        <p:spPr>
          <a:xfrm>
            <a:off x="-40477" y="454771"/>
            <a:ext cx="90182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Les prises matière entre les différentes passes (différents offsets) sont gérés directement par le logiciel de FAO en fonction des régimes définis.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95F45F2B-69F4-E1F9-9EEE-C9AFBDC9E4E8}"/>
              </a:ext>
            </a:extLst>
          </p:cNvPr>
          <p:cNvSpPr txBox="1"/>
          <p:nvPr/>
        </p:nvSpPr>
        <p:spPr>
          <a:xfrm>
            <a:off x="6530550" y="1239406"/>
            <a:ext cx="261345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u="sng" dirty="0"/>
              <a:t>Questions à se poser:</a:t>
            </a:r>
          </a:p>
          <a:p>
            <a:endParaRPr lang="fr-FR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/>
              <a:t>Le modèle utilisé est il à la cote théorique à atteindre (cote moyenne)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/>
              <a:t>Faut il laisser une surépaisseur positive ou négative pour réaliser la cote moyenne par rapport au modèle 3d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400" dirty="0"/>
              <a:t>Faut il créer un modèle 3d de fabrication en cote moyenne</a:t>
            </a:r>
          </a:p>
        </p:txBody>
      </p:sp>
    </p:spTree>
    <p:extLst>
      <p:ext uri="{BB962C8B-B14F-4D97-AF65-F5344CB8AC3E}">
        <p14:creationId xmlns:p14="http://schemas.microsoft.com/office/powerpoint/2010/main" val="246897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66766DE-E3F0-957C-E232-E12FC69F5A28}"/>
              </a:ext>
            </a:extLst>
          </p:cNvPr>
          <p:cNvSpPr txBox="1"/>
          <p:nvPr/>
        </p:nvSpPr>
        <p:spPr>
          <a:xfrm>
            <a:off x="-49624" y="240791"/>
            <a:ext cx="7380579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dirty="0">
                <a:effectLst/>
              </a:rPr>
              <a:t>L'électroérosion par fil découpe dans une pièce, à l'aide d'un fil métallique (électrode), un contour programmé.</a:t>
            </a:r>
          </a:p>
          <a:p>
            <a:endParaRPr lang="fr-FR" sz="800" dirty="0">
              <a:effectLst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500" dirty="0">
                <a:effectLst/>
              </a:rPr>
              <a:t>Les matrices d'extrusion, les poinçons de découpe sont très fréquemment usinés au fil.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500" dirty="0">
                <a:effectLst/>
              </a:rPr>
              <a:t>La découpe est toujours traversante. Pour commencer un usinage il faut préalablement réaliser un trou dans la pièce ou débuter depuis le bord.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500" dirty="0">
                <a:effectLst/>
              </a:rPr>
              <a:t>Dans la zone d'usinage, chaque décharge crée un cratère dans la pièce (enlèvement de matière) et un impact sur le fil (usure de l'outil-électrode).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500" dirty="0">
                <a:effectLst/>
              </a:rPr>
              <a:t>Le fil peut s'incliner permettant ainsi de créer des pièces avec dépouilles ou avec des profils différents en haut et en bas de la pièce.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500" dirty="0">
                <a:effectLst/>
              </a:rPr>
              <a:t>Il n'y a jamais de contact mécanique entre l'électrode et la pièce.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500" dirty="0">
                <a:effectLst/>
              </a:rPr>
              <a:t>Le fil est le plus souvent en cuivre stratifié ou en laiton. Le fil mesure entre 0.02 et 0.3 mm de diamètre. (IUT 0.25mm)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500" dirty="0">
                <a:effectLst/>
              </a:rPr>
              <a:t>pour maintenir la pièce en place lors de l'usinage, l'absence d'efforts mécaniques en électroérosion abolit les systèmes de fixation complexes, et longs à mettre en œuvre, de l'usinage traditionnel.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500" dirty="0">
                <a:effectLst/>
              </a:rPr>
              <a:t>en électroérosion, aucune difficulté pour les angles vifs. (au rayon d’offset près…)</a:t>
            </a:r>
            <a:endParaRPr lang="fr-FR" sz="15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5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fr-FR" sz="15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2674A3D-A0F7-4269-DE77-D34789B0A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-20538"/>
            <a:ext cx="1287962" cy="191415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639CE71-D3B6-6809-40D3-410E9EE8EBA4}"/>
              </a:ext>
            </a:extLst>
          </p:cNvPr>
          <p:cNvSpPr txBox="1"/>
          <p:nvPr/>
        </p:nvSpPr>
        <p:spPr>
          <a:xfrm>
            <a:off x="179512" y="4495090"/>
            <a:ext cx="68428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dirty="0">
                <a:effectLst/>
                <a:latin typeface="Arial" panose="020B0604020202020204" pitchFamily="34" charset="0"/>
              </a:rPr>
              <a:t>En électroérosion, aucune limite de dureté, mais le matériau doit être conducteur.</a:t>
            </a:r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5B082B-5F63-7EFE-9A39-59AD18A44F39}"/>
              </a:ext>
            </a:extLst>
          </p:cNvPr>
          <p:cNvSpPr txBox="1"/>
          <p:nvPr/>
        </p:nvSpPr>
        <p:spPr>
          <a:xfrm>
            <a:off x="3203848" y="-2053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L’électroérosion à fil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C73ADED-836A-FA46-91BD-F6DEF0511B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0955" y="3003798"/>
            <a:ext cx="1801687" cy="21127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ECC1970-48CC-840C-F396-95BAB142C3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902" y="1705727"/>
            <a:ext cx="1821792" cy="129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929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E091D00E-BC1F-3BE9-9E0C-82DDD4D7E38A}"/>
              </a:ext>
            </a:extLst>
          </p:cNvPr>
          <p:cNvSpPr txBox="1"/>
          <p:nvPr/>
        </p:nvSpPr>
        <p:spPr>
          <a:xfrm>
            <a:off x="3131840" y="30347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L’électroérosion à fil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9FC6A61-E802-F34B-9C87-BB2568EF9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532921"/>
            <a:ext cx="4680520" cy="336025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8BC18C3-2C46-B680-CA21-EDD6B83AF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7" y="554777"/>
            <a:ext cx="3926159" cy="121407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24B42DE-DE25-EACD-65EA-A7D2DFAA4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1782928"/>
            <a:ext cx="3926160" cy="333022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70A9671-55DD-949F-C8A2-AED32C2347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6486" y="3919549"/>
            <a:ext cx="2109530" cy="109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170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7FB2236-22DD-C501-E930-0CCC217A0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2968014"/>
            <a:ext cx="3069524" cy="157219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17C4325-DF89-7CEC-3AC1-DB6885EE3E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2668844"/>
            <a:ext cx="2572896" cy="235178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1C6E8680-5AE8-8BB5-B5E5-24D4A16CB885}"/>
              </a:ext>
            </a:extLst>
          </p:cNvPr>
          <p:cNvSpPr txBox="1"/>
          <p:nvPr/>
        </p:nvSpPr>
        <p:spPr>
          <a:xfrm>
            <a:off x="3131840" y="30347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/>
              <a:t>L’électroérosion à fil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A0083BF-21E3-A204-AA0D-586E44DC55D4}"/>
              </a:ext>
            </a:extLst>
          </p:cNvPr>
          <p:cNvSpPr txBox="1"/>
          <p:nvPr/>
        </p:nvSpPr>
        <p:spPr>
          <a:xfrm>
            <a:off x="18053" y="483518"/>
            <a:ext cx="865407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500" dirty="0">
                <a:effectLst/>
              </a:rPr>
              <a:t>Il faut gérer les attaches. (partie de matière que l’on laisse pour tenir la pièce ou la chute)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500" dirty="0"/>
              <a:t>Réaliser un usinage sans chute? (grignotage)</a:t>
            </a:r>
            <a:endParaRPr lang="fr-FR" sz="1500" dirty="0">
              <a:effectLst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500" dirty="0"/>
              <a:t>À quel moment couper les attaches? (présence de l’opérateur)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500" dirty="0"/>
              <a:t>À quel moment réaliser les passes de finitions? (poinçon ou matrice)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500" dirty="0"/>
              <a:t>Il faut gérer la position de la buse supérieure pour la découpe des attaches.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500" dirty="0"/>
              <a:t>Choisir la position des attaches pour faciliter la rectification ou pour que leur position ne soit pas gênante.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500" dirty="0"/>
              <a:t>Choisir les points d’enfilage et les points d’attaque des contours.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sz="1500" dirty="0"/>
          </a:p>
        </p:txBody>
      </p:sp>
    </p:spTree>
    <p:extLst>
      <p:ext uri="{BB962C8B-B14F-4D97-AF65-F5344CB8AC3E}">
        <p14:creationId xmlns:p14="http://schemas.microsoft.com/office/powerpoint/2010/main" val="301012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raînée de condensation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tf00001028</Template>
  <TotalTime>2706</TotalTime>
  <Words>2806</Words>
  <Application>Microsoft Office PowerPoint</Application>
  <PresentationFormat>Affichage à l'écran (16:9)</PresentationFormat>
  <Paragraphs>392</Paragraphs>
  <Slides>55</Slides>
  <Notes>44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55</vt:i4>
      </vt:variant>
    </vt:vector>
  </HeadingPairs>
  <TitlesOfParts>
    <vt:vector size="62" baseType="lpstr">
      <vt:lpstr>Arial</vt:lpstr>
      <vt:lpstr>Arial Black</vt:lpstr>
      <vt:lpstr>ArtifaktElement</vt:lpstr>
      <vt:lpstr>Calibri</vt:lpstr>
      <vt:lpstr>Century Gothic</vt:lpstr>
      <vt:lpstr>Comic Sans MS</vt:lpstr>
      <vt:lpstr>Traînée de condensation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Licence pro mppn</dc:title>
  <dc:creator>gmp</dc:creator>
  <cp:lastModifiedBy>xavier wallerand</cp:lastModifiedBy>
  <cp:revision>146</cp:revision>
  <cp:lastPrinted>2022-08-19T13:35:02Z</cp:lastPrinted>
  <dcterms:created xsi:type="dcterms:W3CDTF">2017-02-08T13:24:57Z</dcterms:created>
  <dcterms:modified xsi:type="dcterms:W3CDTF">2024-08-11T13:54:47Z</dcterms:modified>
</cp:coreProperties>
</file>